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4047" r:id="rId1"/>
  </p:sldMasterIdLst>
  <p:notesMasterIdLst>
    <p:notesMasterId r:id="rId24"/>
  </p:notesMasterIdLst>
  <p:handoutMasterIdLst>
    <p:handoutMasterId r:id="rId25"/>
  </p:handoutMasterIdLst>
  <p:sldIdLst>
    <p:sldId id="432" r:id="rId2"/>
    <p:sldId id="456" r:id="rId3"/>
    <p:sldId id="453" r:id="rId4"/>
    <p:sldId id="454" r:id="rId5"/>
    <p:sldId id="470" r:id="rId6"/>
    <p:sldId id="459" r:id="rId7"/>
    <p:sldId id="460" r:id="rId8"/>
    <p:sldId id="461" r:id="rId9"/>
    <p:sldId id="474" r:id="rId10"/>
    <p:sldId id="472" r:id="rId11"/>
    <p:sldId id="473" r:id="rId12"/>
    <p:sldId id="464" r:id="rId13"/>
    <p:sldId id="476" r:id="rId14"/>
    <p:sldId id="477" r:id="rId15"/>
    <p:sldId id="478" r:id="rId16"/>
    <p:sldId id="463" r:id="rId17"/>
    <p:sldId id="465" r:id="rId18"/>
    <p:sldId id="479" r:id="rId19"/>
    <p:sldId id="475" r:id="rId20"/>
    <p:sldId id="455" r:id="rId21"/>
    <p:sldId id="452" r:id="rId22"/>
    <p:sldId id="471" r:id="rId23"/>
  </p:sldIdLst>
  <p:sldSz cx="9144000" cy="6858000" type="screen4x3"/>
  <p:notesSz cx="68580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A6DA"/>
    <a:srgbClr val="ABEBFF"/>
    <a:srgbClr val="89E3FF"/>
    <a:srgbClr val="00BBF6"/>
    <a:srgbClr val="AAE600"/>
    <a:srgbClr val="E8FCED"/>
    <a:srgbClr val="E5F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autoAdjust="0"/>
  </p:normalViewPr>
  <p:slideViewPr>
    <p:cSldViewPr>
      <p:cViewPr>
        <p:scale>
          <a:sx n="80" d="100"/>
          <a:sy n="80" d="100"/>
        </p:scale>
        <p:origin x="-1522" y="-26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7" d="100"/>
          <a:sy n="77" d="100"/>
        </p:scale>
        <p:origin x="-1572" y="-102"/>
      </p:cViewPr>
      <p:guideLst>
        <p:guide orient="horz" pos="2928"/>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71800"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nl-NL"/>
          </a:p>
        </p:txBody>
      </p:sp>
      <p:sp>
        <p:nvSpPr>
          <p:cNvPr id="31747" name="Rectangle 3"/>
          <p:cNvSpPr>
            <a:spLocks noGrp="1" noChangeArrowheads="1"/>
          </p:cNvSpPr>
          <p:nvPr>
            <p:ph type="dt" sz="quarter" idx="1"/>
          </p:nvPr>
        </p:nvSpPr>
        <p:spPr bwMode="auto">
          <a:xfrm>
            <a:off x="3886200" y="0"/>
            <a:ext cx="2971800"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nl-NL"/>
          </a:p>
        </p:txBody>
      </p:sp>
      <p:sp>
        <p:nvSpPr>
          <p:cNvPr id="31748" name="Rectangle 4"/>
          <p:cNvSpPr>
            <a:spLocks noGrp="1" noChangeArrowheads="1"/>
          </p:cNvSpPr>
          <p:nvPr>
            <p:ph type="ftr" sz="quarter" idx="2"/>
          </p:nvPr>
        </p:nvSpPr>
        <p:spPr bwMode="auto">
          <a:xfrm>
            <a:off x="0" y="8832850"/>
            <a:ext cx="2971800"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nl-NL"/>
          </a:p>
        </p:txBody>
      </p:sp>
      <p:sp>
        <p:nvSpPr>
          <p:cNvPr id="31749" name="Rectangle 5"/>
          <p:cNvSpPr>
            <a:spLocks noGrp="1" noChangeArrowheads="1"/>
          </p:cNvSpPr>
          <p:nvPr>
            <p:ph type="sldNum" sz="quarter" idx="3"/>
          </p:nvPr>
        </p:nvSpPr>
        <p:spPr bwMode="auto">
          <a:xfrm>
            <a:off x="3886200" y="8832850"/>
            <a:ext cx="2971800"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67372BBD-2F2A-492A-A253-C74EDA59ECC7}" type="slidenum">
              <a:rPr lang="nl-NL"/>
              <a:pPr>
                <a:defRPr/>
              </a:pPr>
              <a:t>‹#›</a:t>
            </a:fld>
            <a:endParaRPr lang="nl-NL"/>
          </a:p>
        </p:txBody>
      </p:sp>
    </p:spTree>
    <p:extLst>
      <p:ext uri="{BB962C8B-B14F-4D97-AF65-F5344CB8AC3E}">
        <p14:creationId xmlns:p14="http://schemas.microsoft.com/office/powerpoint/2010/main" val="26285346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Times" pitchFamily="18" charset="0"/>
              </a:defRPr>
            </a:lvl1pPr>
          </a:lstStyle>
          <a:p>
            <a:pPr>
              <a:defRPr/>
            </a:pPr>
            <a:endParaRPr lang="en-US"/>
          </a:p>
        </p:txBody>
      </p:sp>
      <p:sp>
        <p:nvSpPr>
          <p:cNvPr id="16387" name="Rectangle 3"/>
          <p:cNvSpPr>
            <a:spLocks noGrp="1" noChangeArrowheads="1"/>
          </p:cNvSpPr>
          <p:nvPr>
            <p:ph type="dt" idx="1"/>
          </p:nvPr>
        </p:nvSpPr>
        <p:spPr bwMode="auto">
          <a:xfrm>
            <a:off x="3886200" y="0"/>
            <a:ext cx="2971800" cy="4635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Times" pitchFamily="18" charset="0"/>
              </a:defRPr>
            </a:lvl1pPr>
          </a:lstStyle>
          <a:p>
            <a:pPr>
              <a:defRPr/>
            </a:pPr>
            <a:endParaRPr lang="en-US"/>
          </a:p>
        </p:txBody>
      </p:sp>
      <p:sp>
        <p:nvSpPr>
          <p:cNvPr id="24580" name="Rectangle 4"/>
          <p:cNvSpPr>
            <a:spLocks noGrp="1" noRot="1" noChangeAspect="1" noChangeArrowheads="1" noTextEdit="1"/>
          </p:cNvSpPr>
          <p:nvPr>
            <p:ph type="sldImg" idx="2"/>
          </p:nvPr>
        </p:nvSpPr>
        <p:spPr bwMode="auto">
          <a:xfrm>
            <a:off x="11049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914400" y="4416425"/>
            <a:ext cx="5029200" cy="4181475"/>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6390" name="Rectangle 6"/>
          <p:cNvSpPr>
            <a:spLocks noGrp="1" noChangeArrowheads="1"/>
          </p:cNvSpPr>
          <p:nvPr>
            <p:ph type="ftr" sz="quarter" idx="4"/>
          </p:nvPr>
        </p:nvSpPr>
        <p:spPr bwMode="auto">
          <a:xfrm>
            <a:off x="0" y="8832850"/>
            <a:ext cx="2971800"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Times" pitchFamily="18" charset="0"/>
              </a:defRPr>
            </a:lvl1pPr>
          </a:lstStyle>
          <a:p>
            <a:pPr>
              <a:defRPr/>
            </a:pPr>
            <a:endParaRPr lang="en-US"/>
          </a:p>
        </p:txBody>
      </p:sp>
      <p:sp>
        <p:nvSpPr>
          <p:cNvPr id="16391" name="Rectangle 7"/>
          <p:cNvSpPr>
            <a:spLocks noGrp="1" noChangeArrowheads="1"/>
          </p:cNvSpPr>
          <p:nvPr>
            <p:ph type="sldNum" sz="quarter" idx="5"/>
          </p:nvPr>
        </p:nvSpPr>
        <p:spPr bwMode="auto">
          <a:xfrm>
            <a:off x="3886200" y="8832850"/>
            <a:ext cx="2971800" cy="46355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Times" pitchFamily="18" charset="0"/>
              </a:defRPr>
            </a:lvl1pPr>
          </a:lstStyle>
          <a:p>
            <a:pPr>
              <a:defRPr/>
            </a:pPr>
            <a:fld id="{32427B81-8EA2-45B8-87C4-8639DBB58DE9}" type="slidenum">
              <a:rPr lang="en-US"/>
              <a:pPr>
                <a:defRPr/>
              </a:pPr>
              <a:t>‹#›</a:t>
            </a:fld>
            <a:endParaRPr lang="en-US"/>
          </a:p>
        </p:txBody>
      </p:sp>
    </p:spTree>
    <p:extLst>
      <p:ext uri="{BB962C8B-B14F-4D97-AF65-F5344CB8AC3E}">
        <p14:creationId xmlns:p14="http://schemas.microsoft.com/office/powerpoint/2010/main" val="2289771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eldia">
    <p:spTree>
      <p:nvGrpSpPr>
        <p:cNvPr id="1" name=""/>
        <p:cNvGrpSpPr/>
        <p:nvPr/>
      </p:nvGrpSpPr>
      <p:grpSpPr>
        <a:xfrm>
          <a:off x="0" y="0"/>
          <a:ext cx="0" cy="0"/>
          <a:chOff x="0" y="0"/>
          <a:chExt cx="0" cy="0"/>
        </a:xfrm>
      </p:grpSpPr>
      <p:sp>
        <p:nvSpPr>
          <p:cNvPr id="4" name="Rectangle 3"/>
          <p:cNvSpPr>
            <a:spLocks noChangeArrowheads="1"/>
          </p:cNvSpPr>
          <p:nvPr userDrawn="1"/>
        </p:nvSpPr>
        <p:spPr bwMode="auto">
          <a:xfrm>
            <a:off x="471488" y="2055813"/>
            <a:ext cx="7307262" cy="1897062"/>
          </a:xfrm>
          <a:prstGeom prst="rect">
            <a:avLst/>
          </a:prstGeom>
          <a:solidFill>
            <a:schemeClr val="tx1"/>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defRPr/>
            </a:pPr>
            <a:endParaRPr lang="nl-NL" altLang="nl-NL" smtClean="0">
              <a:ea typeface="ＭＳ Ｐゴシック" pitchFamily="34" charset="-128"/>
            </a:endParaRPr>
          </a:p>
        </p:txBody>
      </p:sp>
      <p:sp>
        <p:nvSpPr>
          <p:cNvPr id="2" name="Titel 1"/>
          <p:cNvSpPr>
            <a:spLocks noGrp="1"/>
          </p:cNvSpPr>
          <p:nvPr>
            <p:ph type="ctrTitle"/>
          </p:nvPr>
        </p:nvSpPr>
        <p:spPr>
          <a:xfrm>
            <a:off x="685799" y="2155827"/>
            <a:ext cx="6798733" cy="646642"/>
          </a:xfrm>
        </p:spPr>
        <p:txBody>
          <a:bodyPr/>
          <a:lstStyle>
            <a:lvl1pPr>
              <a:defRPr baseline="0">
                <a:solidFill>
                  <a:schemeClr val="bg1"/>
                </a:solidFill>
              </a:defRPr>
            </a:lvl1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title</a:t>
            </a:r>
            <a:r>
              <a:rPr lang="nl-NL" dirty="0" smtClean="0"/>
              <a:t> </a:t>
            </a:r>
            <a:r>
              <a:rPr lang="nl-NL" dirty="0" err="1" smtClean="0"/>
              <a:t>style</a:t>
            </a:r>
            <a:endParaRPr lang="nl-NL" dirty="0"/>
          </a:p>
        </p:txBody>
      </p:sp>
      <p:sp>
        <p:nvSpPr>
          <p:cNvPr id="3" name="Ondertitel 2"/>
          <p:cNvSpPr>
            <a:spLocks noGrp="1"/>
          </p:cNvSpPr>
          <p:nvPr>
            <p:ph type="subTitle" idx="1"/>
          </p:nvPr>
        </p:nvSpPr>
        <p:spPr>
          <a:xfrm>
            <a:off x="694265" y="2861729"/>
            <a:ext cx="6781801" cy="1016004"/>
          </a:xfrm>
        </p:spPr>
        <p:txBody>
          <a:bodyPr/>
          <a:lstStyle>
            <a:lvl1pPr marL="0" indent="0" algn="l">
              <a:buNone/>
              <a:defRPr>
                <a:solidFill>
                  <a:srgbClr val="00A6D6"/>
                </a:solidFill>
                <a:latin typeface="Bookman Old Style"/>
                <a:cs typeface="Bookman Old Styl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dirty="0" smtClean="0"/>
              <a:t>Click to </a:t>
            </a:r>
            <a:r>
              <a:rPr lang="nl-NL" dirty="0" err="1" smtClean="0"/>
              <a:t>edit</a:t>
            </a:r>
            <a:r>
              <a:rPr lang="nl-NL" dirty="0" smtClean="0"/>
              <a:t> </a:t>
            </a:r>
            <a:r>
              <a:rPr lang="nl-NL" dirty="0" err="1" smtClean="0"/>
              <a:t>Master</a:t>
            </a:r>
            <a:r>
              <a:rPr lang="nl-NL" dirty="0" smtClean="0"/>
              <a:t> </a:t>
            </a:r>
            <a:r>
              <a:rPr lang="nl-NL" dirty="0" err="1" smtClean="0"/>
              <a:t>subtitle</a:t>
            </a:r>
            <a:r>
              <a:rPr lang="nl-NL" dirty="0" smtClean="0"/>
              <a:t> </a:t>
            </a:r>
            <a:r>
              <a:rPr lang="nl-NL" dirty="0" err="1" smtClean="0"/>
              <a:t>style</a:t>
            </a:r>
            <a:endParaRPr lang="nl-NL" dirty="0"/>
          </a:p>
        </p:txBody>
      </p:sp>
    </p:spTree>
    <p:extLst>
      <p:ext uri="{BB962C8B-B14F-4D97-AF65-F5344CB8AC3E}">
        <p14:creationId xmlns:p14="http://schemas.microsoft.com/office/powerpoint/2010/main" val="20339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2408516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15316557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288088" y="457200"/>
            <a:ext cx="1789112" cy="4878388"/>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917575" y="457200"/>
            <a:ext cx="5218113" cy="4878388"/>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4246934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7575" y="457200"/>
            <a:ext cx="7159625" cy="1066800"/>
          </a:xfrm>
        </p:spPr>
        <p:txBody>
          <a:bodyPr/>
          <a:lstStyle/>
          <a:p>
            <a:r>
              <a:rPr lang="en-US"/>
              <a:t>Click to edit Master title style</a:t>
            </a:r>
          </a:p>
        </p:txBody>
      </p:sp>
      <p:sp>
        <p:nvSpPr>
          <p:cNvPr id="3" name="Content Placeholder 2"/>
          <p:cNvSpPr>
            <a:spLocks noGrp="1"/>
          </p:cNvSpPr>
          <p:nvPr>
            <p:ph sz="half" idx="1"/>
          </p:nvPr>
        </p:nvSpPr>
        <p:spPr>
          <a:xfrm>
            <a:off x="925513" y="1828800"/>
            <a:ext cx="3492500" cy="35067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570413" y="1828800"/>
            <a:ext cx="3494087" cy="167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0413" y="3657600"/>
            <a:ext cx="3494087" cy="1677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98800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Alleen titel">
    <p:bg>
      <p:bgPr>
        <a:solidFill>
          <a:srgbClr val="98D2F7"/>
        </a:solidFill>
        <a:effectLst/>
      </p:bgPr>
    </p:bg>
    <p:spTree>
      <p:nvGrpSpPr>
        <p:cNvPr id="1" name=""/>
        <p:cNvGrpSpPr/>
        <p:nvPr/>
      </p:nvGrpSpPr>
      <p:grpSpPr>
        <a:xfrm>
          <a:off x="0" y="0"/>
          <a:ext cx="0" cy="0"/>
          <a:chOff x="0" y="0"/>
          <a:chExt cx="0" cy="0"/>
        </a:xfrm>
      </p:grpSpPr>
      <p:sp>
        <p:nvSpPr>
          <p:cNvPr id="5" name="Rectangle 33"/>
          <p:cNvSpPr>
            <a:spLocks noGrp="1" noChangeArrowheads="1"/>
          </p:cNvSpPr>
          <p:nvPr>
            <p:ph type="subTitle" sz="quarter" idx="1"/>
          </p:nvPr>
        </p:nvSpPr>
        <p:spPr bwMode="ltGray">
          <a:xfrm>
            <a:off x="685800" y="3140968"/>
            <a:ext cx="6931025" cy="813048"/>
          </a:xfrm>
        </p:spPr>
        <p:txBody>
          <a:bodyPr/>
          <a:lstStyle>
            <a:lvl1pPr marL="0" indent="0">
              <a:buFontTx/>
              <a:buNone/>
              <a:defRPr sz="3200">
                <a:solidFill>
                  <a:schemeClr val="bg1"/>
                </a:solidFill>
                <a:latin typeface="Bookman Old Style" pitchFamily="18" charset="0"/>
              </a:defRPr>
            </a:lvl1pPr>
          </a:lstStyle>
          <a:p>
            <a:r>
              <a:rPr lang="en-US" dirty="0"/>
              <a:t>Click to edit Master subtitle style</a:t>
            </a:r>
          </a:p>
        </p:txBody>
      </p:sp>
    </p:spTree>
    <p:extLst>
      <p:ext uri="{BB962C8B-B14F-4D97-AF65-F5344CB8AC3E}">
        <p14:creationId xmlns:p14="http://schemas.microsoft.com/office/powerpoint/2010/main" val="11772364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Tree>
    <p:extLst>
      <p:ext uri="{BB962C8B-B14F-4D97-AF65-F5344CB8AC3E}">
        <p14:creationId xmlns:p14="http://schemas.microsoft.com/office/powerpoint/2010/main" val="6320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Klik om de stijl te bewerken</a:t>
            </a:r>
            <a:endParaRPr lang="nl-NL" dirty="0"/>
          </a:p>
        </p:txBody>
      </p:sp>
      <p:sp>
        <p:nvSpPr>
          <p:cNvPr id="3" name="Tijdelijke aanduiding voor inhoud 2"/>
          <p:cNvSpPr>
            <a:spLocks noGrp="1"/>
          </p:cNvSpPr>
          <p:nvPr>
            <p:ph idx="1"/>
          </p:nvPr>
        </p:nvSpPr>
        <p:spPr/>
        <p:txBody>
          <a:bodyPr/>
          <a:lstStyle/>
          <a:p>
            <a:pPr lvl="0"/>
            <a:r>
              <a:rPr lang="nl-NL" dirty="0" smtClean="0"/>
              <a:t>Klik om de modelstijlen te bewerken</a:t>
            </a:r>
          </a:p>
          <a:p>
            <a:pPr lvl="1"/>
            <a:r>
              <a:rPr lang="nl-NL" dirty="0" smtClean="0"/>
              <a:t>Tweede niveau</a:t>
            </a:r>
          </a:p>
          <a:p>
            <a:pPr lvl="2"/>
            <a:r>
              <a:rPr lang="nl-NL" dirty="0" smtClean="0"/>
              <a:t>Derde niveau</a:t>
            </a:r>
          </a:p>
          <a:p>
            <a:pPr lvl="3"/>
            <a:r>
              <a:rPr lang="nl-NL" dirty="0" smtClean="0"/>
              <a:t>Vierde niveau</a:t>
            </a:r>
          </a:p>
          <a:p>
            <a:pPr lvl="4"/>
            <a:r>
              <a:rPr lang="nl-NL" dirty="0" smtClean="0"/>
              <a:t>Vijfde niveau</a:t>
            </a:r>
            <a:endParaRPr lang="nl-NL" dirty="0"/>
          </a:p>
        </p:txBody>
      </p:sp>
    </p:spTree>
    <p:extLst>
      <p:ext uri="{BB962C8B-B14F-4D97-AF65-F5344CB8AC3E}">
        <p14:creationId xmlns:p14="http://schemas.microsoft.com/office/powerpoint/2010/main" val="7787376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Tree>
    <p:extLst>
      <p:ext uri="{BB962C8B-B14F-4D97-AF65-F5344CB8AC3E}">
        <p14:creationId xmlns:p14="http://schemas.microsoft.com/office/powerpoint/2010/main" val="28706079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925513" y="1828800"/>
            <a:ext cx="3492500"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570413" y="1828800"/>
            <a:ext cx="3494087" cy="35067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6943647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Tree>
    <p:extLst>
      <p:ext uri="{BB962C8B-B14F-4D97-AF65-F5344CB8AC3E}">
        <p14:creationId xmlns:p14="http://schemas.microsoft.com/office/powerpoint/2010/main" val="321914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378695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9653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Tree>
    <p:extLst>
      <p:ext uri="{BB962C8B-B14F-4D97-AF65-F5344CB8AC3E}">
        <p14:creationId xmlns:p14="http://schemas.microsoft.com/office/powerpoint/2010/main" val="1674950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Grp="1" noChangeArrowheads="1"/>
          </p:cNvSpPr>
          <p:nvPr>
            <p:ph type="title"/>
          </p:nvPr>
        </p:nvSpPr>
        <p:spPr bwMode="auto">
          <a:xfrm>
            <a:off x="917575" y="457200"/>
            <a:ext cx="715962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Click to edit Master title style</a:t>
            </a:r>
            <a:br>
              <a:rPr lang="nl-NL" altLang="en-US" smtClean="0"/>
            </a:br>
            <a:endParaRPr lang="nl-NL" altLang="en-US" smtClean="0"/>
          </a:p>
        </p:txBody>
      </p:sp>
      <p:sp>
        <p:nvSpPr>
          <p:cNvPr id="1027" name="Rectangle 11"/>
          <p:cNvSpPr>
            <a:spLocks noGrp="1" noChangeArrowheads="1"/>
          </p:cNvSpPr>
          <p:nvPr>
            <p:ph type="body" idx="1"/>
          </p:nvPr>
        </p:nvSpPr>
        <p:spPr bwMode="auto">
          <a:xfrm>
            <a:off x="925513" y="1581150"/>
            <a:ext cx="7138987"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nl-NL" altLang="en-US" smtClean="0"/>
              <a:t>Click to edit Master text styles</a:t>
            </a:r>
          </a:p>
          <a:p>
            <a:pPr lvl="1"/>
            <a:r>
              <a:rPr lang="nl-NL" altLang="en-US" smtClean="0"/>
              <a:t>Second level</a:t>
            </a:r>
          </a:p>
          <a:p>
            <a:pPr lvl="2"/>
            <a:r>
              <a:rPr lang="nl-NL" altLang="en-US" smtClean="0"/>
              <a:t>Third level</a:t>
            </a:r>
          </a:p>
        </p:txBody>
      </p:sp>
      <p:sp>
        <p:nvSpPr>
          <p:cNvPr id="1028" name="Rectangle 13"/>
          <p:cNvSpPr>
            <a:spLocks noChangeArrowheads="1"/>
          </p:cNvSpPr>
          <p:nvPr userDrawn="1"/>
        </p:nvSpPr>
        <p:spPr bwMode="auto">
          <a:xfrm>
            <a:off x="0" y="6132513"/>
            <a:ext cx="9144000" cy="7254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endParaRPr lang="nl-NL" altLang="nl-NL" sz="2200" smtClean="0"/>
          </a:p>
        </p:txBody>
      </p:sp>
      <p:sp>
        <p:nvSpPr>
          <p:cNvPr id="1029" name="Rectangle 19"/>
          <p:cNvSpPr>
            <a:spLocks noChangeArrowheads="1"/>
          </p:cNvSpPr>
          <p:nvPr userDrawn="1"/>
        </p:nvSpPr>
        <p:spPr bwMode="auto">
          <a:xfrm>
            <a:off x="0" y="6584950"/>
            <a:ext cx="9144000" cy="27305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endParaRPr lang="nl-NL" altLang="nl-NL" sz="2200" smtClean="0"/>
          </a:p>
        </p:txBody>
      </p:sp>
      <p:sp>
        <p:nvSpPr>
          <p:cNvPr id="1030" name="Line 20"/>
          <p:cNvSpPr>
            <a:spLocks noChangeShapeType="1"/>
          </p:cNvSpPr>
          <p:nvPr userDrawn="1"/>
        </p:nvSpPr>
        <p:spPr bwMode="auto">
          <a:xfrm>
            <a:off x="0" y="6781800"/>
            <a:ext cx="91440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1" name="Line 22"/>
          <p:cNvSpPr>
            <a:spLocks noChangeShapeType="1"/>
          </p:cNvSpPr>
          <p:nvPr userDrawn="1"/>
        </p:nvSpPr>
        <p:spPr bwMode="auto">
          <a:xfrm>
            <a:off x="0" y="6134100"/>
            <a:ext cx="9144000"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nl-NL"/>
          </a:p>
        </p:txBody>
      </p:sp>
      <p:sp>
        <p:nvSpPr>
          <p:cNvPr id="1032" name="Text Box 23"/>
          <p:cNvSpPr txBox="1">
            <a:spLocks noChangeArrowheads="1"/>
          </p:cNvSpPr>
          <p:nvPr userDrawn="1"/>
        </p:nvSpPr>
        <p:spPr bwMode="auto">
          <a:xfrm>
            <a:off x="3124200" y="6248400"/>
            <a:ext cx="4419600" cy="304800"/>
          </a:xfrm>
          <a:prstGeom prst="rect">
            <a:avLst/>
          </a:prstGeom>
          <a:noFill/>
          <a:ln>
            <a:noFill/>
          </a:ln>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spcBef>
                <a:spcPct val="50000"/>
              </a:spcBef>
              <a:defRPr/>
            </a:pPr>
            <a:endParaRPr lang="nl-NL" sz="1400" smtClean="0">
              <a:solidFill>
                <a:schemeClr val="bg2"/>
              </a:solidFill>
              <a:ea typeface="ＭＳ Ｐゴシック" charset="-128"/>
            </a:endParaRPr>
          </a:p>
        </p:txBody>
      </p:sp>
      <p:sp>
        <p:nvSpPr>
          <p:cNvPr id="1033" name="Rectangle 20"/>
          <p:cNvSpPr>
            <a:spLocks noChangeArrowheads="1"/>
          </p:cNvSpPr>
          <p:nvPr userDrawn="1"/>
        </p:nvSpPr>
        <p:spPr bwMode="auto">
          <a:xfrm>
            <a:off x="0" y="0"/>
            <a:ext cx="469900" cy="2057400"/>
          </a:xfrm>
          <a:prstGeom prst="rect">
            <a:avLst/>
          </a:prstGeom>
          <a:solidFill>
            <a:srgbClr val="00A6D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endParaRPr lang="nl-NL" altLang="nl-NL" sz="2200" smtClean="0"/>
          </a:p>
        </p:txBody>
      </p:sp>
      <p:pic>
        <p:nvPicPr>
          <p:cNvPr id="1034" name="Picture 10" descr="logo_rgb4"/>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31875" y="6165850"/>
            <a:ext cx="1019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5" name="Rectangle 17"/>
          <p:cNvSpPr>
            <a:spLocks noChangeArrowheads="1"/>
          </p:cNvSpPr>
          <p:nvPr userDrawn="1"/>
        </p:nvSpPr>
        <p:spPr bwMode="auto">
          <a:xfrm>
            <a:off x="4116388" y="6238875"/>
            <a:ext cx="452437"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a:defRPr/>
            </a:pPr>
            <a:r>
              <a:rPr lang="nl-NL" altLang="nl-NL" sz="1100" smtClean="0">
                <a:ea typeface="ＭＳ Ｐゴシック" pitchFamily="34" charset="-128"/>
              </a:rPr>
              <a:t>- </a:t>
            </a:r>
            <a:fld id="{E455EE06-CBDA-4BF6-B548-736C95E314B2}" type="slidenum">
              <a:rPr lang="nl-NL" altLang="nl-NL" sz="1100" smtClean="0">
                <a:ea typeface="ＭＳ Ｐゴシック" pitchFamily="34" charset="-128"/>
              </a:rPr>
              <a:pPr algn="r">
                <a:defRPr/>
              </a:pPr>
              <a:t>‹#›</a:t>
            </a:fld>
            <a:r>
              <a:rPr lang="nl-NL" altLang="nl-NL" sz="1100" smtClean="0">
                <a:ea typeface="ＭＳ Ｐゴシック" pitchFamily="34" charset="-128"/>
              </a:rPr>
              <a:t> -</a:t>
            </a:r>
          </a:p>
        </p:txBody>
      </p:sp>
    </p:spTree>
  </p:cSld>
  <p:clrMap bg1="lt1" tx1="dk1" bg2="lt2" tx2="dk2" accent1="accent1" accent2="accent2" accent3="accent3" accent4="accent4" accent5="accent5" accent6="accent6" hlink="hlink" folHlink="folHlink"/>
  <p:sldLayoutIdLst>
    <p:sldLayoutId id="2147484332" r:id="rId1"/>
    <p:sldLayoutId id="2147484320" r:id="rId2"/>
    <p:sldLayoutId id="2147484321" r:id="rId3"/>
    <p:sldLayoutId id="2147484322" r:id="rId4"/>
    <p:sldLayoutId id="2147484323" r:id="rId5"/>
    <p:sldLayoutId id="2147484324" r:id="rId6"/>
    <p:sldLayoutId id="2147484325" r:id="rId7"/>
    <p:sldLayoutId id="2147484326" r:id="rId8"/>
    <p:sldLayoutId id="2147484327" r:id="rId9"/>
    <p:sldLayoutId id="2147484328" r:id="rId10"/>
    <p:sldLayoutId id="2147484329" r:id="rId11"/>
    <p:sldLayoutId id="2147484330" r:id="rId12"/>
    <p:sldLayoutId id="2147484331" r:id="rId13"/>
    <p:sldLayoutId id="2147484333" r:id="rId14"/>
  </p:sldLayoutIdLst>
  <p:timing>
    <p:tnLst>
      <p:par>
        <p:cTn id="1" dur="indefinite" restart="never" nodeType="tmRoot"/>
      </p:par>
    </p:tnLst>
  </p:timing>
  <p:hf hdr="0" ftr="0" dt="0"/>
  <p:txStyles>
    <p:titleStyle>
      <a:lvl1pPr marL="857250" indent="-857250" algn="l" rtl="0" eaLnBrk="0" fontAlgn="base" hangingPunct="0">
        <a:spcBef>
          <a:spcPct val="0"/>
        </a:spcBef>
        <a:spcAft>
          <a:spcPct val="0"/>
        </a:spcAft>
        <a:defRPr sz="3300">
          <a:solidFill>
            <a:schemeClr val="tx1"/>
          </a:solidFill>
          <a:latin typeface="+mj-lt"/>
          <a:ea typeface="ＭＳ Ｐゴシック" pitchFamily="34" charset="-128"/>
          <a:cs typeface="ＭＳ Ｐゴシック" charset="-128"/>
        </a:defRPr>
      </a:lvl1pPr>
      <a:lvl2pPr marL="857250" indent="-857250" algn="l" rtl="0" eaLnBrk="0" fontAlgn="base" hangingPunct="0">
        <a:spcBef>
          <a:spcPct val="0"/>
        </a:spcBef>
        <a:spcAft>
          <a:spcPct val="0"/>
        </a:spcAft>
        <a:defRPr sz="3300">
          <a:solidFill>
            <a:schemeClr val="tx1"/>
          </a:solidFill>
          <a:latin typeface="Bookman Old Style" pitchFamily="18" charset="0"/>
          <a:ea typeface="ＭＳ Ｐゴシック" pitchFamily="34" charset="-128"/>
          <a:cs typeface="ＭＳ Ｐゴシック" charset="-128"/>
        </a:defRPr>
      </a:lvl2pPr>
      <a:lvl3pPr marL="857250" indent="-857250" algn="l" rtl="0" eaLnBrk="0" fontAlgn="base" hangingPunct="0">
        <a:spcBef>
          <a:spcPct val="0"/>
        </a:spcBef>
        <a:spcAft>
          <a:spcPct val="0"/>
        </a:spcAft>
        <a:defRPr sz="3300">
          <a:solidFill>
            <a:schemeClr val="tx1"/>
          </a:solidFill>
          <a:latin typeface="Bookman Old Style" pitchFamily="18" charset="0"/>
          <a:ea typeface="ＭＳ Ｐゴシック" pitchFamily="34" charset="-128"/>
          <a:cs typeface="ＭＳ Ｐゴシック" charset="-128"/>
        </a:defRPr>
      </a:lvl3pPr>
      <a:lvl4pPr marL="857250" indent="-857250" algn="l" rtl="0" eaLnBrk="0" fontAlgn="base" hangingPunct="0">
        <a:spcBef>
          <a:spcPct val="0"/>
        </a:spcBef>
        <a:spcAft>
          <a:spcPct val="0"/>
        </a:spcAft>
        <a:defRPr sz="3300">
          <a:solidFill>
            <a:schemeClr val="tx1"/>
          </a:solidFill>
          <a:latin typeface="Bookman Old Style" pitchFamily="18" charset="0"/>
          <a:ea typeface="ＭＳ Ｐゴシック" pitchFamily="34" charset="-128"/>
          <a:cs typeface="ＭＳ Ｐゴシック" charset="-128"/>
        </a:defRPr>
      </a:lvl4pPr>
      <a:lvl5pPr marL="857250" indent="-857250" algn="l" rtl="0" eaLnBrk="0" fontAlgn="base" hangingPunct="0">
        <a:spcBef>
          <a:spcPct val="0"/>
        </a:spcBef>
        <a:spcAft>
          <a:spcPct val="0"/>
        </a:spcAft>
        <a:defRPr sz="3300">
          <a:solidFill>
            <a:schemeClr val="tx1"/>
          </a:solidFill>
          <a:latin typeface="Bookman Old Style" pitchFamily="18" charset="0"/>
          <a:ea typeface="ＭＳ Ｐゴシック" pitchFamily="34" charset="-128"/>
          <a:cs typeface="ＭＳ Ｐゴシック" charset="-128"/>
        </a:defRPr>
      </a:lvl5pPr>
      <a:lvl6pPr marL="1314450" indent="-857250" algn="l" rtl="0" eaLnBrk="0" fontAlgn="base" hangingPunct="0">
        <a:spcBef>
          <a:spcPct val="0"/>
        </a:spcBef>
        <a:spcAft>
          <a:spcPct val="0"/>
        </a:spcAft>
        <a:defRPr sz="3300">
          <a:solidFill>
            <a:schemeClr val="tx1"/>
          </a:solidFill>
          <a:latin typeface="Bookman Old Style" pitchFamily="18" charset="0"/>
        </a:defRPr>
      </a:lvl6pPr>
      <a:lvl7pPr marL="1771650" indent="-857250" algn="l" rtl="0" eaLnBrk="0" fontAlgn="base" hangingPunct="0">
        <a:spcBef>
          <a:spcPct val="0"/>
        </a:spcBef>
        <a:spcAft>
          <a:spcPct val="0"/>
        </a:spcAft>
        <a:defRPr sz="3300">
          <a:solidFill>
            <a:schemeClr val="tx1"/>
          </a:solidFill>
          <a:latin typeface="Bookman Old Style" pitchFamily="18" charset="0"/>
        </a:defRPr>
      </a:lvl7pPr>
      <a:lvl8pPr marL="2228850" indent="-857250" algn="l" rtl="0" eaLnBrk="0" fontAlgn="base" hangingPunct="0">
        <a:spcBef>
          <a:spcPct val="0"/>
        </a:spcBef>
        <a:spcAft>
          <a:spcPct val="0"/>
        </a:spcAft>
        <a:defRPr sz="3300">
          <a:solidFill>
            <a:schemeClr val="tx1"/>
          </a:solidFill>
          <a:latin typeface="Bookman Old Style" pitchFamily="18" charset="0"/>
        </a:defRPr>
      </a:lvl8pPr>
      <a:lvl9pPr marL="2686050" indent="-857250" algn="l" rtl="0" eaLnBrk="0" fontAlgn="base" hangingPunct="0">
        <a:spcBef>
          <a:spcPct val="0"/>
        </a:spcBef>
        <a:spcAft>
          <a:spcPct val="0"/>
        </a:spcAft>
        <a:defRPr sz="3300">
          <a:solidFill>
            <a:schemeClr val="tx1"/>
          </a:solidFill>
          <a:latin typeface="Bookman Old Style" pitchFamily="18" charset="0"/>
        </a:defRPr>
      </a:lvl9pPr>
    </p:titleStyle>
    <p:body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ＭＳ Ｐゴシック"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ＭＳ Ｐゴシック"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ＭＳ Ｐゴシック"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ＭＳ Ｐゴシック"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hyperlink" Target="mailto:B.Taebi@tudeft.nl" TargetMode="Externa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hyperlink" Target="http://www.gdrc.org/uem/disasters/1-dm_cycle.html"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a:xfrm>
            <a:off x="685800" y="2155825"/>
            <a:ext cx="7054850" cy="768350"/>
          </a:xfrm>
        </p:spPr>
        <p:txBody>
          <a:bodyPr/>
          <a:lstStyle/>
          <a:p>
            <a:pPr marL="0"/>
            <a:r>
              <a:rPr lang="en-US" altLang="nl-NL" sz="2400" dirty="0" smtClean="0"/>
              <a:t>Justice and Disaster Governance </a:t>
            </a:r>
            <a:endParaRPr lang="nl-NL" altLang="nl-NL" sz="2400" dirty="0" smtClean="0"/>
          </a:p>
        </p:txBody>
      </p:sp>
      <p:sp>
        <p:nvSpPr>
          <p:cNvPr id="4099" name="Subtitle 2"/>
          <p:cNvSpPr>
            <a:spLocks noGrp="1"/>
          </p:cNvSpPr>
          <p:nvPr>
            <p:ph type="subTitle" idx="1"/>
          </p:nvPr>
        </p:nvSpPr>
        <p:spPr>
          <a:xfrm>
            <a:off x="611188" y="2924175"/>
            <a:ext cx="7118350" cy="736600"/>
          </a:xfrm>
        </p:spPr>
        <p:txBody>
          <a:bodyPr/>
          <a:lstStyle/>
          <a:p>
            <a:r>
              <a:rPr lang="en-US" altLang="nl-NL" sz="1600" b="1" dirty="0" smtClean="0">
                <a:latin typeface="Bookman Old Style" pitchFamily="18" charset="0"/>
              </a:rPr>
              <a:t>Behnam Taebi</a:t>
            </a:r>
            <a:r>
              <a:rPr lang="en-US" altLang="nl-NL" sz="1600" dirty="0" smtClean="0">
                <a:latin typeface="Bookman Old Style" pitchFamily="18" charset="0"/>
              </a:rPr>
              <a:t>, Delft University of Technology and Harvard University </a:t>
            </a:r>
          </a:p>
          <a:p>
            <a:r>
              <a:rPr lang="en-US" altLang="nl-NL" sz="1600" dirty="0" smtClean="0">
                <a:latin typeface="Bookman Old Style" pitchFamily="18" charset="0"/>
              </a:rPr>
              <a:t>3d International Symposium on Ethics of Environmental Health, </a:t>
            </a:r>
            <a:r>
              <a:rPr lang="en-US" altLang="nl-NL" sz="1600" dirty="0" err="1" smtClean="0">
                <a:latin typeface="Bookman Old Style" pitchFamily="18" charset="0"/>
              </a:rPr>
              <a:t>Budweis</a:t>
            </a:r>
            <a:r>
              <a:rPr lang="en-US" altLang="nl-NL" sz="1600" dirty="0" smtClean="0">
                <a:latin typeface="Bookman Old Style" pitchFamily="18" charset="0"/>
              </a:rPr>
              <a:t>, Czech Republic 28-31 August 2016</a:t>
            </a:r>
            <a:endParaRPr lang="nl-NL" altLang="nl-NL" sz="1600" dirty="0" smtClean="0">
              <a:latin typeface="Bookman Old Style"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GB" altLang="nl-NL" smtClean="0"/>
              <a:t>Fair stakeholders involvement 1/2</a:t>
            </a:r>
            <a:endParaRPr lang="nl-NL" altLang="nl-NL" smtClean="0"/>
          </a:p>
        </p:txBody>
      </p:sp>
      <p:sp>
        <p:nvSpPr>
          <p:cNvPr id="16387" name="Content Placeholder 2"/>
          <p:cNvSpPr>
            <a:spLocks noGrp="1"/>
          </p:cNvSpPr>
          <p:nvPr>
            <p:ph idx="1"/>
          </p:nvPr>
        </p:nvSpPr>
        <p:spPr>
          <a:xfrm>
            <a:off x="925513" y="1581150"/>
            <a:ext cx="7534275" cy="3905250"/>
          </a:xfrm>
        </p:spPr>
        <p:txBody>
          <a:bodyPr/>
          <a:lstStyle/>
          <a:p>
            <a:r>
              <a:rPr lang="en-GB" altLang="nl-NL" sz="1800" dirty="0" smtClean="0"/>
              <a:t>Already </a:t>
            </a:r>
            <a:r>
              <a:rPr lang="en-GB" altLang="nl-NL" sz="1800" dirty="0" smtClean="0"/>
              <a:t>in 1999, the ICRP acknowledged that various exposure situations relate to human habitat “the Commission anticipates that the decision-making process will include the participation of relevant stakeholders rather than radiological protection specialists alone.” (ICRP 1999)</a:t>
            </a:r>
            <a:r>
              <a:rPr lang="nl-NL" altLang="nl-NL" sz="1800" dirty="0" smtClean="0"/>
              <a:t> </a:t>
            </a:r>
          </a:p>
          <a:p>
            <a:endParaRPr lang="nl-NL" altLang="nl-NL" sz="1800" dirty="0" smtClean="0"/>
          </a:p>
          <a:p>
            <a:r>
              <a:rPr lang="en-GB" altLang="nl-NL" sz="1800" dirty="0" smtClean="0"/>
              <a:t>This view is reiterated in Publication 103 (ICRP 2007). </a:t>
            </a:r>
          </a:p>
          <a:p>
            <a:pPr lvl="1"/>
            <a:r>
              <a:rPr lang="en-GB" altLang="nl-NL" sz="1600" dirty="0" smtClean="0"/>
              <a:t>Especially in the recovery stage, experiences from both major nuclear accidents, namely Chernobyl and Fukushima-Daiichi show that </a:t>
            </a:r>
            <a:r>
              <a:rPr lang="en-GB" altLang="nl-NL" sz="1600" i="1" dirty="0" smtClean="0"/>
              <a:t>empowerment</a:t>
            </a:r>
            <a:r>
              <a:rPr lang="en-GB" altLang="nl-NL" sz="1600" dirty="0" smtClean="0"/>
              <a:t> of affected people helps them to regain confidence, to understand the situation they are confronted with and finally to make informed decision to act accordingly (</a:t>
            </a:r>
            <a:r>
              <a:rPr lang="en-GB" altLang="nl-NL" sz="1600" dirty="0" err="1" smtClean="0"/>
              <a:t>Lochard</a:t>
            </a:r>
            <a:r>
              <a:rPr lang="en-GB" altLang="nl-NL" sz="1600" dirty="0" smtClean="0"/>
              <a:t> 2013).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GB" altLang="nl-NL" smtClean="0"/>
              <a:t>Fair stakeholders involvement 2/2</a:t>
            </a:r>
            <a:endParaRPr lang="nl-NL" altLang="nl-NL" smtClean="0"/>
          </a:p>
        </p:txBody>
      </p:sp>
      <p:sp>
        <p:nvSpPr>
          <p:cNvPr id="17411" name="Content Placeholder 2"/>
          <p:cNvSpPr>
            <a:spLocks noGrp="1"/>
          </p:cNvSpPr>
          <p:nvPr>
            <p:ph idx="1"/>
          </p:nvPr>
        </p:nvSpPr>
        <p:spPr/>
        <p:txBody>
          <a:bodyPr/>
          <a:lstStyle/>
          <a:p>
            <a:pPr marL="195263" lvl="1" indent="-195263">
              <a:buFontTx/>
              <a:buChar char="•"/>
            </a:pPr>
            <a:r>
              <a:rPr lang="en-GB" altLang="nl-NL" dirty="0" smtClean="0"/>
              <a:t>A more recent publications of the ICRP (2014) gives more explicit instruction for stakeholder involvement, for instance that “effective and meaningful” participation process would require the establishment of the guidelines </a:t>
            </a:r>
            <a:r>
              <a:rPr lang="en-GB" altLang="nl-NL" b="1" dirty="0" smtClean="0"/>
              <a:t>at the beginning of the process</a:t>
            </a:r>
            <a:r>
              <a:rPr lang="en-GB" altLang="nl-NL" dirty="0" smtClean="0"/>
              <a:t>; these guidelines should include “clear definition of the role of stakeholders at the beginning of the process; agreement on a plan for involvement; provision of a mechanism for documenting and responding to stakeholder involvement; and </a:t>
            </a:r>
            <a:r>
              <a:rPr lang="en-GB" altLang="nl-NL" b="1" dirty="0" smtClean="0"/>
              <a:t>recognition</a:t>
            </a:r>
            <a:r>
              <a:rPr lang="en-GB" altLang="nl-NL" dirty="0" smtClean="0"/>
              <a:t>, by operators and regulators, that stakeholder involvement can be complex and can require additional resources to implement.” </a:t>
            </a:r>
          </a:p>
          <a:p>
            <a:pPr marL="381000" lvl="2" indent="0">
              <a:buFont typeface="Times" charset="0"/>
              <a:buNone/>
            </a:pPr>
            <a:r>
              <a:rPr lang="en-GB" altLang="nl-NL" dirty="0" smtClean="0"/>
              <a:t>		</a:t>
            </a:r>
          </a:p>
          <a:p>
            <a:pPr marL="381000" lvl="2" indent="0">
              <a:buFont typeface="Times" charset="0"/>
              <a:buNone/>
            </a:pPr>
            <a:r>
              <a:rPr lang="en-GB" altLang="nl-NL" dirty="0"/>
              <a:t>	</a:t>
            </a:r>
            <a:r>
              <a:rPr lang="en-GB" altLang="nl-NL" dirty="0" smtClean="0"/>
              <a:t>	ICRP Publication 124 (ICRP 2014; emphasis added)</a:t>
            </a:r>
            <a:endParaRPr lang="nl-NL" altLang="nl-NL" dirty="0" smtClean="0"/>
          </a:p>
          <a:p>
            <a:endParaRPr lang="nl-NL" altLang="nl-NL"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GB" altLang="nl-NL" dirty="0" smtClean="0"/>
              <a:t>Ethical issues </a:t>
            </a:r>
            <a:r>
              <a:rPr lang="en-GB" altLang="nl-NL" dirty="0" smtClean="0"/>
              <a:t>of expertise </a:t>
            </a:r>
            <a:r>
              <a:rPr lang="en-GB" altLang="nl-NL" dirty="0" smtClean="0"/>
              <a:t>and information	</a:t>
            </a:r>
            <a:endParaRPr lang="nl-NL" altLang="nl-NL" dirty="0" smtClean="0"/>
          </a:p>
        </p:txBody>
      </p:sp>
      <p:sp>
        <p:nvSpPr>
          <p:cNvPr id="18435" name="Content Placeholder 2"/>
          <p:cNvSpPr>
            <a:spLocks noGrp="1"/>
          </p:cNvSpPr>
          <p:nvPr>
            <p:ph idx="1"/>
          </p:nvPr>
        </p:nvSpPr>
        <p:spPr>
          <a:xfrm>
            <a:off x="925513" y="1755775"/>
            <a:ext cx="7138987" cy="3905250"/>
          </a:xfrm>
        </p:spPr>
        <p:txBody>
          <a:bodyPr/>
          <a:lstStyle/>
          <a:p>
            <a:r>
              <a:rPr lang="en-GB" altLang="nl-NL" dirty="0" smtClean="0"/>
              <a:t>Information plays a crucial role for deciding in different stages of disaster governance (and for both distributive and procedural justice issues). </a:t>
            </a:r>
          </a:p>
          <a:p>
            <a:endParaRPr lang="en-GB" altLang="nl-NL" dirty="0" smtClean="0"/>
          </a:p>
          <a:p>
            <a:r>
              <a:rPr lang="en-GB" altLang="nl-NL" dirty="0" smtClean="0"/>
              <a:t>We must at least warrant the</a:t>
            </a:r>
            <a:r>
              <a:rPr lang="en-GB" altLang="nl-NL" i="1" dirty="0" smtClean="0"/>
              <a:t> quality of information</a:t>
            </a:r>
            <a:r>
              <a:rPr lang="en-GB" altLang="nl-NL" dirty="0" smtClean="0"/>
              <a:t> (transfer); i.e. transparency, credibility of and access to information etc. </a:t>
            </a:r>
            <a:endParaRPr lang="en-GB" altLang="nl-NL" dirty="0" smtClean="0"/>
          </a:p>
          <a:p>
            <a:pPr lvl="1"/>
            <a:r>
              <a:rPr lang="en-GB" altLang="nl-NL" dirty="0" smtClean="0"/>
              <a:t>This </a:t>
            </a:r>
            <a:r>
              <a:rPr lang="en-GB" altLang="nl-NL" dirty="0" smtClean="0"/>
              <a:t>is </a:t>
            </a:r>
            <a:r>
              <a:rPr lang="en-GB" altLang="nl-NL" dirty="0" smtClean="0"/>
              <a:t>essential for </a:t>
            </a:r>
            <a:r>
              <a:rPr lang="en-GB" altLang="nl-NL" dirty="0" smtClean="0"/>
              <a:t>the three justice notions at </a:t>
            </a:r>
            <a:r>
              <a:rPr lang="en-GB" altLang="nl-NL" dirty="0" smtClean="0"/>
              <a:t>hand and for good governance of disasters </a:t>
            </a:r>
            <a:endParaRPr lang="nl-NL" altLang="nl-NL" dirty="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nl-NL" smtClean="0"/>
              <a:t>Complex &amp; uncertain knowledge </a:t>
            </a:r>
            <a:endParaRPr lang="nl-NL" altLang="nl-NL" smtClean="0"/>
          </a:p>
        </p:txBody>
      </p:sp>
      <p:sp>
        <p:nvSpPr>
          <p:cNvPr id="11267" name="Content Placeholder 2"/>
          <p:cNvSpPr>
            <a:spLocks noGrp="1"/>
          </p:cNvSpPr>
          <p:nvPr>
            <p:ph idx="1"/>
          </p:nvPr>
        </p:nvSpPr>
        <p:spPr/>
        <p:txBody>
          <a:bodyPr/>
          <a:lstStyle/>
          <a:p>
            <a:r>
              <a:rPr lang="en-GB" altLang="nl-NL" dirty="0" smtClean="0"/>
              <a:t>Any future forecast inherently involves uncertainties </a:t>
            </a:r>
          </a:p>
          <a:p>
            <a:pPr lvl="1"/>
            <a:endParaRPr lang="en-GB" altLang="nl-NL" dirty="0" smtClean="0"/>
          </a:p>
          <a:p>
            <a:r>
              <a:rPr lang="en-GB" altLang="nl-NL" dirty="0" smtClean="0"/>
              <a:t>Uncertainties (and ignorance) are not issues that </a:t>
            </a:r>
            <a:r>
              <a:rPr lang="en-GB" altLang="nl-NL" i="1" dirty="0" smtClean="0"/>
              <a:t>purely scientific </a:t>
            </a:r>
            <a:r>
              <a:rPr lang="en-GB" altLang="nl-NL" dirty="0" smtClean="0"/>
              <a:t>approaches could respond to: normative dimension</a:t>
            </a:r>
          </a:p>
          <a:p>
            <a:pPr lvl="1"/>
            <a:r>
              <a:rPr lang="en-GB" altLang="nl-NL" dirty="0" smtClean="0"/>
              <a:t>Who will be exposed to what and when could that happen?</a:t>
            </a:r>
            <a:endParaRPr lang="en-GB" altLang="nl-NL" dirty="0" smtClean="0"/>
          </a:p>
          <a:p>
            <a:endParaRPr lang="en-GB" altLang="nl-NL" dirty="0" smtClean="0"/>
          </a:p>
          <a:p>
            <a:r>
              <a:rPr lang="en-GB" altLang="nl-NL" dirty="0" smtClean="0"/>
              <a:t>Acknowledging uncertainties, ICRP recommends to uphold the value of </a:t>
            </a:r>
            <a:r>
              <a:rPr lang="en-GB" altLang="nl-NL" i="1" dirty="0" smtClean="0"/>
              <a:t>prudence </a:t>
            </a:r>
            <a:r>
              <a:rPr lang="en-GB" altLang="nl-NL" dirty="0" smtClean="0"/>
              <a:t>in radiological protection practices where decision-making is needed without full knowledge of the consequences</a:t>
            </a:r>
          </a:p>
          <a:p>
            <a:pPr lvl="1"/>
            <a:r>
              <a:rPr lang="en-GB" altLang="nl-NL" dirty="0" smtClean="0"/>
              <a:t>This is similar to the Precautionary Principle </a:t>
            </a:r>
          </a:p>
          <a:p>
            <a:pPr lvl="1"/>
            <a:endParaRPr lang="nl-NL" altLang="nl-NL" dirty="0" smtClean="0"/>
          </a:p>
        </p:txBody>
      </p:sp>
    </p:spTree>
    <p:extLst>
      <p:ext uri="{BB962C8B-B14F-4D97-AF65-F5344CB8AC3E}">
        <p14:creationId xmlns:p14="http://schemas.microsoft.com/office/powerpoint/2010/main" val="31017359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150" y="1163638"/>
            <a:ext cx="5135563" cy="3938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33CC33"/>
                </a:solidFill>
                <a:miter lim="800000"/>
                <a:headEnd/>
                <a:tailEnd/>
              </a14:hiddenLine>
            </a:ext>
          </a:extLst>
        </p:spPr>
      </p:pic>
      <p:sp>
        <p:nvSpPr>
          <p:cNvPr id="9219" name="Title 4"/>
          <p:cNvSpPr>
            <a:spLocks noGrp="1"/>
          </p:cNvSpPr>
          <p:nvPr>
            <p:ph type="title"/>
          </p:nvPr>
        </p:nvSpPr>
        <p:spPr>
          <a:xfrm>
            <a:off x="755650" y="457200"/>
            <a:ext cx="8388350" cy="790575"/>
          </a:xfrm>
        </p:spPr>
        <p:txBody>
          <a:bodyPr/>
          <a:lstStyle/>
          <a:p>
            <a:r>
              <a:rPr lang="en-US" altLang="nl-NL" smtClean="0"/>
              <a:t>“Whose maps </a:t>
            </a:r>
            <a:r>
              <a:rPr lang="nl-NL" altLang="nl-NL" smtClean="0"/>
              <a:t>count?”</a:t>
            </a:r>
          </a:p>
        </p:txBody>
      </p:sp>
      <p:sp>
        <p:nvSpPr>
          <p:cNvPr id="4" name="Content Placeholder 3"/>
          <p:cNvSpPr>
            <a:spLocks noGrp="1"/>
          </p:cNvSpPr>
          <p:nvPr>
            <p:ph idx="1"/>
          </p:nvPr>
        </p:nvSpPr>
        <p:spPr>
          <a:xfrm>
            <a:off x="925513" y="1484313"/>
            <a:ext cx="7534919" cy="4368800"/>
          </a:xfrm>
        </p:spPr>
        <p:txBody>
          <a:bodyPr/>
          <a:lstStyle/>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a:defRPr/>
            </a:pPr>
            <a:endParaRPr lang="en-US" sz="1600" dirty="0" smtClean="0"/>
          </a:p>
          <a:p>
            <a:pPr marL="0" indent="0">
              <a:buFontTx/>
              <a:buNone/>
              <a:defRPr/>
            </a:pPr>
            <a:endParaRPr lang="en-US" sz="1400" dirty="0" smtClean="0"/>
          </a:p>
          <a:p>
            <a:pPr marL="0" indent="0">
              <a:buFontTx/>
              <a:buNone/>
              <a:defRPr/>
            </a:pPr>
            <a:r>
              <a:rPr lang="en-US" sz="1400" dirty="0" smtClean="0"/>
              <a:t>Adopted from “Living within an experimental space: Post-Fukushima imaginaries and practices of containing the nuclear”, a presentation by Ulrike Felt at Delft University, August 2015 </a:t>
            </a:r>
            <a:endParaRPr lang="en-US" sz="1400" dirty="0"/>
          </a:p>
        </p:txBody>
      </p:sp>
    </p:spTree>
    <p:extLst>
      <p:ext uri="{BB962C8B-B14F-4D97-AF65-F5344CB8AC3E}">
        <p14:creationId xmlns:p14="http://schemas.microsoft.com/office/powerpoint/2010/main" val="34458180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3350" y="1328738"/>
            <a:ext cx="5951538" cy="3540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lgn="ctr">
                <a:solidFill>
                  <a:srgbClr val="33CC33"/>
                </a:solidFill>
                <a:miter lim="800000"/>
                <a:headEnd/>
                <a:tailEnd/>
              </a14:hiddenLine>
            </a:ext>
          </a:extLst>
        </p:spPr>
      </p:pic>
      <p:sp>
        <p:nvSpPr>
          <p:cNvPr id="3" name="Content Placeholder 3"/>
          <p:cNvSpPr txBox="1">
            <a:spLocks/>
          </p:cNvSpPr>
          <p:nvPr/>
        </p:nvSpPr>
        <p:spPr>
          <a:xfrm>
            <a:off x="925513" y="1484313"/>
            <a:ext cx="7750943" cy="4368800"/>
          </a:xfrm>
          <a:prstGeom prst="rect">
            <a:avLst/>
          </a:prstGeom>
        </p:spPr>
        <p:txBody>
          <a:bodyPr/>
          <a:lstStyle>
            <a:lvl1pPr marL="195263" indent="-195263" algn="l" rtl="0" eaLnBrk="0" fontAlgn="base" hangingPunct="0">
              <a:lnSpc>
                <a:spcPts val="2500"/>
              </a:lnSpc>
              <a:spcBef>
                <a:spcPct val="0"/>
              </a:spcBef>
              <a:spcAft>
                <a:spcPct val="0"/>
              </a:spcAft>
              <a:buClr>
                <a:srgbClr val="00A6D6"/>
              </a:buClr>
              <a:buChar char="•"/>
              <a:defRPr sz="2000">
                <a:solidFill>
                  <a:schemeClr val="tx1"/>
                </a:solidFill>
                <a:latin typeface="+mn-lt"/>
                <a:ea typeface="ＭＳ Ｐゴシック" pitchFamily="34" charset="-128"/>
                <a:cs typeface="ＭＳ Ｐゴシック" charset="-128"/>
              </a:defRPr>
            </a:lvl1pPr>
            <a:lvl2pPr marL="576263" indent="-190500" algn="l" rtl="0" eaLnBrk="0" fontAlgn="base" hangingPunct="0">
              <a:lnSpc>
                <a:spcPts val="2500"/>
              </a:lnSpc>
              <a:spcBef>
                <a:spcPct val="0"/>
              </a:spcBef>
              <a:spcAft>
                <a:spcPct val="0"/>
              </a:spcAft>
              <a:buClr>
                <a:srgbClr val="00A6D6"/>
              </a:buClr>
              <a:buFont typeface="Times" charset="0"/>
              <a:buChar char="•"/>
              <a:defRPr>
                <a:solidFill>
                  <a:schemeClr val="tx1"/>
                </a:solidFill>
                <a:latin typeface="+mn-lt"/>
                <a:ea typeface="ＭＳ Ｐゴシック" pitchFamily="34" charset="-128"/>
              </a:defRPr>
            </a:lvl2pPr>
            <a:lvl3pPr marL="957263" indent="-190500" algn="l" rtl="0" eaLnBrk="0" fontAlgn="base" hangingPunct="0">
              <a:lnSpc>
                <a:spcPts val="2500"/>
              </a:lnSpc>
              <a:spcBef>
                <a:spcPct val="0"/>
              </a:spcBef>
              <a:spcAft>
                <a:spcPct val="0"/>
              </a:spcAft>
              <a:buClr>
                <a:srgbClr val="00A6D6"/>
              </a:buClr>
              <a:buFont typeface="Times" charset="0"/>
              <a:buChar char="•"/>
              <a:defRPr sz="1600">
                <a:solidFill>
                  <a:schemeClr val="tx1"/>
                </a:solidFill>
                <a:latin typeface="+mn-lt"/>
                <a:ea typeface="ＭＳ Ｐゴシック" pitchFamily="34" charset="-128"/>
              </a:defRPr>
            </a:lvl3pPr>
            <a:lvl4pPr marL="1338263" indent="-190500" algn="l" rtl="0" eaLnBrk="0" fontAlgn="base" hangingPunct="0">
              <a:lnSpc>
                <a:spcPts val="2500"/>
              </a:lnSpc>
              <a:spcBef>
                <a:spcPct val="0"/>
              </a:spcBef>
              <a:spcAft>
                <a:spcPct val="0"/>
              </a:spcAft>
              <a:buClr>
                <a:schemeClr val="bg2"/>
              </a:buClr>
              <a:buFont typeface="Times" charset="0"/>
              <a:buChar char="•"/>
              <a:defRPr sz="1400">
                <a:solidFill>
                  <a:schemeClr val="tx1"/>
                </a:solidFill>
                <a:latin typeface="+mn-lt"/>
                <a:ea typeface="ＭＳ Ｐゴシック" pitchFamily="34" charset="-128"/>
              </a:defRPr>
            </a:lvl4pPr>
            <a:lvl5pPr marL="1719263" indent="-190500" algn="l" rtl="0" eaLnBrk="0" fontAlgn="base" hangingPunct="0">
              <a:lnSpc>
                <a:spcPts val="2500"/>
              </a:lnSpc>
              <a:spcBef>
                <a:spcPct val="0"/>
              </a:spcBef>
              <a:spcAft>
                <a:spcPct val="0"/>
              </a:spcAft>
              <a:buClr>
                <a:schemeClr val="bg2"/>
              </a:buClr>
              <a:buFont typeface="Times" charset="0"/>
              <a:buChar char="•"/>
              <a:defRPr sz="1200">
                <a:solidFill>
                  <a:schemeClr val="tx1"/>
                </a:solidFill>
                <a:latin typeface="+mn-lt"/>
                <a:ea typeface="ＭＳ Ｐゴシック" pitchFamily="34" charset="-128"/>
              </a:defRPr>
            </a:lvl5pPr>
            <a:lvl6pPr marL="21764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6pPr>
            <a:lvl7pPr marL="26336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7pPr>
            <a:lvl8pPr marL="30908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8pPr>
            <a:lvl9pPr marL="3548063" indent="-190500" algn="l" rtl="0" eaLnBrk="0" fontAlgn="base" hangingPunct="0">
              <a:lnSpc>
                <a:spcPts val="2500"/>
              </a:lnSpc>
              <a:spcBef>
                <a:spcPct val="0"/>
              </a:spcBef>
              <a:spcAft>
                <a:spcPct val="0"/>
              </a:spcAft>
              <a:buClr>
                <a:schemeClr val="bg2"/>
              </a:buClr>
              <a:buFont typeface="Times" pitchFamily="18" charset="0"/>
              <a:buChar char="•"/>
              <a:defRPr sz="1200">
                <a:solidFill>
                  <a:schemeClr val="tx1"/>
                </a:solidFill>
                <a:latin typeface="+mn-lt"/>
              </a:defRPr>
            </a:lvl9pPr>
          </a:lstStyle>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a:defRPr/>
            </a:pPr>
            <a:endParaRPr lang="en-US" sz="1600" kern="0" dirty="0" smtClean="0"/>
          </a:p>
          <a:p>
            <a:pPr marL="0" indent="0">
              <a:buFontTx/>
              <a:buNone/>
              <a:defRPr/>
            </a:pPr>
            <a:endParaRPr lang="en-US" sz="1400" kern="0" dirty="0" smtClean="0"/>
          </a:p>
          <a:p>
            <a:pPr marL="0" indent="0">
              <a:buNone/>
              <a:defRPr/>
            </a:pPr>
            <a:r>
              <a:rPr lang="en-US" sz="1400" kern="0" dirty="0" smtClean="0"/>
              <a:t>Adopted from “Living within an experimental space: Post-Fukushima imaginaries and practices of containing the nuclear”, a presentation by Ulrike Felt at Delft University, </a:t>
            </a:r>
            <a:r>
              <a:rPr lang="en-US" sz="1400" dirty="0" smtClean="0"/>
              <a:t>August </a:t>
            </a:r>
            <a:r>
              <a:rPr lang="en-US" sz="1400" dirty="0"/>
              <a:t>2015 </a:t>
            </a:r>
          </a:p>
          <a:p>
            <a:pPr marL="0" indent="0">
              <a:buFontTx/>
              <a:buNone/>
              <a:defRPr/>
            </a:pPr>
            <a:r>
              <a:rPr lang="en-US" sz="1400" kern="0" dirty="0" smtClean="0"/>
              <a:t> </a:t>
            </a:r>
            <a:endParaRPr lang="en-US" sz="1400" kern="0" dirty="0"/>
          </a:p>
        </p:txBody>
      </p:sp>
      <p:sp>
        <p:nvSpPr>
          <p:cNvPr id="10244" name="Title 1"/>
          <p:cNvSpPr>
            <a:spLocks noGrp="1"/>
          </p:cNvSpPr>
          <p:nvPr>
            <p:ph type="title"/>
          </p:nvPr>
        </p:nvSpPr>
        <p:spPr/>
        <p:txBody>
          <a:bodyPr/>
          <a:lstStyle/>
          <a:p>
            <a:r>
              <a:rPr lang="en-GB" altLang="nl-NL" dirty="0" smtClean="0"/>
              <a:t>Redefining uninhabitable areas </a:t>
            </a:r>
            <a:endParaRPr lang="nl-NL" altLang="nl-NL" dirty="0" smtClean="0"/>
          </a:p>
        </p:txBody>
      </p:sp>
    </p:spTree>
    <p:extLst>
      <p:ext uri="{BB962C8B-B14F-4D97-AF65-F5344CB8AC3E}">
        <p14:creationId xmlns:p14="http://schemas.microsoft.com/office/powerpoint/2010/main" val="16700032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7575" y="457200"/>
            <a:ext cx="7470775" cy="790575"/>
          </a:xfrm>
        </p:spPr>
        <p:txBody>
          <a:bodyPr/>
          <a:lstStyle/>
          <a:p>
            <a:r>
              <a:rPr lang="en-GB" altLang="nl-NL" dirty="0" smtClean="0"/>
              <a:t>Quality of information 1/3</a:t>
            </a:r>
            <a:endParaRPr lang="nl-NL" altLang="nl-NL" dirty="0" smtClean="0"/>
          </a:p>
        </p:txBody>
      </p:sp>
      <p:sp>
        <p:nvSpPr>
          <p:cNvPr id="19459" name="Content Placeholder 2"/>
          <p:cNvSpPr>
            <a:spLocks noGrp="1"/>
          </p:cNvSpPr>
          <p:nvPr>
            <p:ph idx="1"/>
          </p:nvPr>
        </p:nvSpPr>
        <p:spPr>
          <a:xfrm>
            <a:off x="925513" y="1557338"/>
            <a:ext cx="7138987" cy="3905250"/>
          </a:xfrm>
        </p:spPr>
        <p:txBody>
          <a:bodyPr/>
          <a:lstStyle/>
          <a:p>
            <a:r>
              <a:rPr lang="en-GB" altLang="nl-NL" dirty="0" smtClean="0"/>
              <a:t>The quality of information </a:t>
            </a:r>
          </a:p>
          <a:p>
            <a:pPr lvl="1"/>
            <a:r>
              <a:rPr lang="en-GB" altLang="nl-NL" dirty="0" smtClean="0"/>
              <a:t>Transparency</a:t>
            </a:r>
          </a:p>
          <a:p>
            <a:pPr lvl="1"/>
            <a:r>
              <a:rPr lang="en-GB" altLang="nl-NL" dirty="0" smtClean="0"/>
              <a:t>Full disclosure of credible information </a:t>
            </a:r>
          </a:p>
          <a:p>
            <a:pPr lvl="1"/>
            <a:r>
              <a:rPr lang="en-GB" altLang="nl-NL" dirty="0" smtClean="0"/>
              <a:t>Access to information </a:t>
            </a:r>
          </a:p>
          <a:p>
            <a:pPr lvl="1"/>
            <a:endParaRPr lang="en-GB" altLang="nl-NL" dirty="0" smtClean="0"/>
          </a:p>
          <a:p>
            <a:r>
              <a:rPr lang="en-GB" altLang="nl-NL" dirty="0" smtClean="0"/>
              <a:t>Similar to participatory approaches to risk governance, the questions of which knowledge and whose expertise should count are crucial aspects of disaster governance </a:t>
            </a:r>
          </a:p>
          <a:p>
            <a:endParaRPr lang="en-GB" altLang="nl-NL" dirty="0" smtClean="0"/>
          </a:p>
          <a:p>
            <a:r>
              <a:rPr lang="en-GB" altLang="nl-NL" dirty="0" smtClean="0"/>
              <a:t>What are the responsibilities of state(s), non-state actors (such as companies and NGOs) as well as supra-national actors in guaranteeing the </a:t>
            </a:r>
            <a:r>
              <a:rPr lang="en-GB" altLang="nl-NL" i="1" dirty="0" smtClean="0"/>
              <a:t>quality of information</a:t>
            </a:r>
            <a:r>
              <a:rPr lang="en-GB" altLang="nl-NL" dirty="0" smtClean="0"/>
              <a:t> in different pre- and post-disaster stages.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GB" altLang="nl-NL" dirty="0" smtClean="0"/>
              <a:t>Quality of information 2/3</a:t>
            </a:r>
            <a:endParaRPr lang="nl-NL" altLang="nl-NL" dirty="0" smtClean="0"/>
          </a:p>
        </p:txBody>
      </p:sp>
      <p:sp>
        <p:nvSpPr>
          <p:cNvPr id="20483" name="Content Placeholder 2"/>
          <p:cNvSpPr>
            <a:spLocks noGrp="1"/>
          </p:cNvSpPr>
          <p:nvPr>
            <p:ph idx="1"/>
          </p:nvPr>
        </p:nvSpPr>
        <p:spPr>
          <a:xfrm>
            <a:off x="925513" y="1581150"/>
            <a:ext cx="7462837" cy="3905250"/>
          </a:xfrm>
        </p:spPr>
        <p:txBody>
          <a:bodyPr/>
          <a:lstStyle/>
          <a:p>
            <a:r>
              <a:rPr lang="en-GB" altLang="nl-NL" smtClean="0"/>
              <a:t>After the Fukushima disaster, information from Tepco, Japanese government, the IAEA, GreenPeace (immensely) contradicted</a:t>
            </a:r>
          </a:p>
          <a:p>
            <a:endParaRPr lang="en-GB" altLang="nl-NL" smtClean="0"/>
          </a:p>
          <a:p>
            <a:r>
              <a:rPr lang="en-GB" altLang="nl-NL" smtClean="0"/>
              <a:t>“A nuclear accident anywhere is a nuclear accident everywhere because of the traveling fallouts” </a:t>
            </a:r>
          </a:p>
          <a:p>
            <a:pPr marL="766763" lvl="2" indent="0">
              <a:buFont typeface="Times" charset="0"/>
              <a:buNone/>
            </a:pPr>
            <a:r>
              <a:rPr lang="en-GB" altLang="nl-NL" smtClean="0"/>
              <a:t>			Hans Blix, former IAEA Director General </a:t>
            </a:r>
          </a:p>
          <a:p>
            <a:endParaRPr lang="en-GB" altLang="nl-NL" smtClean="0"/>
          </a:p>
          <a:p>
            <a:r>
              <a:rPr lang="en-GB" altLang="nl-NL" smtClean="0"/>
              <a:t>This would plea for nuclear risk governance in international or multinational/regional setting. (Taebi and Mayer, n.d.) </a:t>
            </a:r>
          </a:p>
          <a:p>
            <a:pPr lvl="1"/>
            <a:r>
              <a:rPr lang="en-GB" altLang="nl-NL" smtClean="0"/>
              <a:t>The problem of the IAEA with two mandates  </a:t>
            </a:r>
            <a:endParaRPr lang="nl-NL" altLang="nl-NL" smtClean="0"/>
          </a:p>
          <a:p>
            <a:pPr lvl="1"/>
            <a:r>
              <a:rPr lang="en-GB" altLang="nl-NL" smtClean="0"/>
              <a:t>Would regional disaster governance better ensure the credibility and transparency of information? </a:t>
            </a:r>
          </a:p>
          <a:p>
            <a:pPr lvl="1"/>
            <a:r>
              <a:rPr lang="en-GB" altLang="nl-NL" smtClean="0"/>
              <a:t>Would platforms such as </a:t>
            </a:r>
            <a:r>
              <a:rPr lang="en-US" altLang="nl-NL" i="1" smtClean="0"/>
              <a:t>ASEAN</a:t>
            </a:r>
            <a:r>
              <a:rPr lang="en-US" altLang="nl-NL" smtClean="0"/>
              <a:t> (Association of Southeast Asian Nations) be suitable for this? </a:t>
            </a:r>
            <a:endParaRPr lang="nl-NL" altLang="nl-NL" smtClean="0"/>
          </a:p>
          <a:p>
            <a:endParaRPr lang="nl-NL" altLang="nl-NL"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0350" y="764704"/>
            <a:ext cx="3543300" cy="4876800"/>
          </a:xfrm>
          <a:prstGeom prst="rect">
            <a:avLst/>
          </a:prstGeom>
        </p:spPr>
      </p:pic>
    </p:spTree>
    <p:extLst>
      <p:ext uri="{BB962C8B-B14F-4D97-AF65-F5344CB8AC3E}">
        <p14:creationId xmlns:p14="http://schemas.microsoft.com/office/powerpoint/2010/main" val="8221285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nl-NL" dirty="0"/>
              <a:t>Quality of information </a:t>
            </a:r>
            <a:r>
              <a:rPr lang="en-GB" altLang="nl-NL" dirty="0" smtClean="0"/>
              <a:t>3/3</a:t>
            </a:r>
            <a:endParaRPr lang="nl-NL" dirty="0"/>
          </a:p>
        </p:txBody>
      </p:sp>
      <p:sp>
        <p:nvSpPr>
          <p:cNvPr id="3" name="Content Placeholder 2"/>
          <p:cNvSpPr>
            <a:spLocks noGrp="1"/>
          </p:cNvSpPr>
          <p:nvPr>
            <p:ph idx="1"/>
          </p:nvPr>
        </p:nvSpPr>
        <p:spPr/>
        <p:txBody>
          <a:bodyPr/>
          <a:lstStyle/>
          <a:p>
            <a:r>
              <a:rPr lang="en-GB" dirty="0" smtClean="0"/>
              <a:t>What is the role of Citizen Science? </a:t>
            </a:r>
          </a:p>
          <a:p>
            <a:pPr lvl="1"/>
            <a:r>
              <a:rPr lang="en-US" dirty="0" smtClean="0"/>
              <a:t>The aim is to involve </a:t>
            </a:r>
            <a:r>
              <a:rPr lang="en-US" dirty="0"/>
              <a:t>broad groups of citizens in decision-making (which is one of the primary goals of the good governance) but also aims to enable citizens to contribute to “collecting, categorizing, transcribing, or analyzing scientific data” </a:t>
            </a:r>
            <a:endParaRPr lang="en-US" dirty="0" smtClean="0"/>
          </a:p>
          <a:p>
            <a:pPr marL="766763" lvl="2" indent="0">
              <a:buNone/>
            </a:pPr>
            <a:r>
              <a:rPr lang="en-US" dirty="0"/>
              <a:t>	</a:t>
            </a:r>
            <a:r>
              <a:rPr lang="en-US" dirty="0" smtClean="0"/>
              <a:t>	(</a:t>
            </a:r>
            <a:r>
              <a:rPr lang="en-US" dirty="0"/>
              <a:t>Bonney et al. 2014, 1436</a:t>
            </a:r>
            <a:r>
              <a:rPr lang="en-US" dirty="0" smtClean="0"/>
              <a:t>)</a:t>
            </a:r>
          </a:p>
          <a:p>
            <a:pPr marL="766763" lvl="2" indent="0">
              <a:buNone/>
            </a:pPr>
            <a:endParaRPr lang="en-US" dirty="0"/>
          </a:p>
          <a:p>
            <a:r>
              <a:rPr lang="en-US" dirty="0" smtClean="0"/>
              <a:t>Can citizen </a:t>
            </a:r>
            <a:r>
              <a:rPr lang="en-US" dirty="0"/>
              <a:t>science contribute to </a:t>
            </a:r>
            <a:r>
              <a:rPr lang="en-US" dirty="0" smtClean="0"/>
              <a:t>accountability?</a:t>
            </a:r>
          </a:p>
          <a:p>
            <a:pPr lvl="1"/>
            <a:r>
              <a:rPr lang="en-US" dirty="0" smtClean="0"/>
              <a:t>of </a:t>
            </a:r>
            <a:r>
              <a:rPr lang="en-US" dirty="0"/>
              <a:t>the (local/national) governments and corporations by delivering more open-source data on controversial issues</a:t>
            </a:r>
            <a:r>
              <a:rPr lang="en-US" dirty="0" smtClean="0"/>
              <a:t>?</a:t>
            </a:r>
          </a:p>
          <a:p>
            <a:pPr lvl="1"/>
            <a:r>
              <a:rPr lang="en-GB" dirty="0" smtClean="0"/>
              <a:t>There </a:t>
            </a:r>
            <a:r>
              <a:rPr lang="en-GB" dirty="0"/>
              <a:t>have already been some good experience with volunteers who used an Open source Network </a:t>
            </a:r>
            <a:r>
              <a:rPr lang="en-GB" dirty="0" smtClean="0"/>
              <a:t>(</a:t>
            </a:r>
            <a:r>
              <a:rPr lang="en-GB" dirty="0"/>
              <a:t>called </a:t>
            </a:r>
            <a:r>
              <a:rPr lang="en-GB" dirty="0" err="1" smtClean="0"/>
              <a:t>Safecast</a:t>
            </a:r>
            <a:r>
              <a:rPr lang="en-GB" dirty="0" smtClean="0"/>
              <a:t>) to </a:t>
            </a:r>
            <a:r>
              <a:rPr lang="en-GB" dirty="0"/>
              <a:t>collect </a:t>
            </a:r>
            <a:r>
              <a:rPr lang="en-US" dirty="0"/>
              <a:t>radiation data around the Fukushima-Daiichi crippled reactors.</a:t>
            </a:r>
            <a:r>
              <a:rPr lang="en-US" dirty="0" smtClean="0"/>
              <a:t> </a:t>
            </a:r>
            <a:r>
              <a:rPr lang="nl-NL" dirty="0" smtClean="0"/>
              <a:t> </a:t>
            </a:r>
            <a:endParaRPr lang="nl-NL" dirty="0"/>
          </a:p>
          <a:p>
            <a:pPr lvl="1"/>
            <a:endParaRPr lang="nl-NL" dirty="0"/>
          </a:p>
        </p:txBody>
      </p:sp>
    </p:spTree>
    <p:extLst>
      <p:ext uri="{BB962C8B-B14F-4D97-AF65-F5344CB8AC3E}">
        <p14:creationId xmlns:p14="http://schemas.microsoft.com/office/powerpoint/2010/main" val="23365393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GB" altLang="nl-NL" dirty="0" smtClean="0"/>
              <a:t>Technocratic </a:t>
            </a:r>
            <a:r>
              <a:rPr lang="en-GB" altLang="nl-NL" dirty="0" smtClean="0"/>
              <a:t>approaches err </a:t>
            </a:r>
            <a:endParaRPr lang="nl-NL" altLang="nl-NL" dirty="0" smtClean="0"/>
          </a:p>
        </p:txBody>
      </p:sp>
      <p:sp>
        <p:nvSpPr>
          <p:cNvPr id="7171" name="Content Placeholder 2"/>
          <p:cNvSpPr>
            <a:spLocks noGrp="1"/>
          </p:cNvSpPr>
          <p:nvPr>
            <p:ph idx="1"/>
          </p:nvPr>
        </p:nvSpPr>
        <p:spPr>
          <a:xfrm>
            <a:off x="925513" y="1581150"/>
            <a:ext cx="7534919" cy="3905250"/>
          </a:xfrm>
        </p:spPr>
        <p:txBody>
          <a:bodyPr/>
          <a:lstStyle/>
          <a:p>
            <a:pPr>
              <a:defRPr/>
            </a:pPr>
            <a:r>
              <a:rPr lang="en-GB" altLang="nl-NL" dirty="0" smtClean="0"/>
              <a:t>Technocratic approach to </a:t>
            </a:r>
            <a:r>
              <a:rPr lang="en-GB" altLang="nl-NL" i="1" dirty="0" smtClean="0"/>
              <a:t>risk governance</a:t>
            </a:r>
            <a:r>
              <a:rPr lang="en-GB" altLang="nl-NL" dirty="0" smtClean="0"/>
              <a:t> tend to neglect important social an ethical aspects of risk </a:t>
            </a:r>
          </a:p>
          <a:p>
            <a:pPr lvl="1">
              <a:defRPr/>
            </a:pPr>
            <a:r>
              <a:rPr lang="en-GB" altLang="nl-NL" dirty="0" smtClean="0"/>
              <a:t>Those are approaches based on experts providing the </a:t>
            </a:r>
            <a:r>
              <a:rPr lang="en-GB" altLang="nl-NL" i="1" dirty="0" smtClean="0"/>
              <a:t>facts</a:t>
            </a:r>
            <a:r>
              <a:rPr lang="en-GB" altLang="nl-NL" dirty="0" smtClean="0"/>
              <a:t> upon which policy-making and the public should act </a:t>
            </a:r>
          </a:p>
          <a:p>
            <a:pPr marL="766763" lvl="2" indent="0">
              <a:buNone/>
              <a:defRPr/>
            </a:pPr>
            <a:r>
              <a:rPr lang="en-GB" altLang="nl-NL" dirty="0" smtClean="0"/>
              <a:t>	(Van Asselt and </a:t>
            </a:r>
            <a:r>
              <a:rPr lang="en-GB" altLang="nl-NL" dirty="0" err="1" smtClean="0"/>
              <a:t>Renn</a:t>
            </a:r>
            <a:r>
              <a:rPr lang="en-GB" altLang="nl-NL" dirty="0" smtClean="0"/>
              <a:t> 2011; Kaliarnta, </a:t>
            </a:r>
            <a:r>
              <a:rPr lang="en-GB" altLang="nl-NL" dirty="0" err="1" smtClean="0"/>
              <a:t>Hage</a:t>
            </a:r>
            <a:r>
              <a:rPr lang="en-GB" altLang="nl-NL" dirty="0" smtClean="0"/>
              <a:t> and Roeser 2014)</a:t>
            </a:r>
          </a:p>
          <a:p>
            <a:pPr>
              <a:defRPr/>
            </a:pPr>
            <a:endParaRPr lang="en-GB" altLang="nl-NL" dirty="0" smtClean="0"/>
          </a:p>
          <a:p>
            <a:pPr>
              <a:defRPr/>
            </a:pPr>
            <a:r>
              <a:rPr lang="en-GB" altLang="nl-NL" dirty="0" smtClean="0"/>
              <a:t>Technocratic approaches to </a:t>
            </a:r>
            <a:r>
              <a:rPr lang="en-GB" altLang="nl-NL" i="1" dirty="0" smtClean="0"/>
              <a:t>disaster governance</a:t>
            </a:r>
            <a:r>
              <a:rPr lang="en-GB" altLang="nl-NL" dirty="0" smtClean="0"/>
              <a:t> suffer from the same deficiencies. They neglect</a:t>
            </a:r>
          </a:p>
          <a:p>
            <a:pPr marL="728663" lvl="1" indent="-342900">
              <a:buFont typeface="Bookman Old Style" pitchFamily="18" charset="0"/>
              <a:buAutoNum type="arabicParenR"/>
              <a:defRPr/>
            </a:pPr>
            <a:r>
              <a:rPr lang="en-GB" altLang="nl-NL" dirty="0" smtClean="0"/>
              <a:t>Controversies regarding scientific knowledge as well as disagreements among experts</a:t>
            </a:r>
          </a:p>
          <a:p>
            <a:pPr marL="728663" lvl="1" indent="-342900">
              <a:buFont typeface="Bookman Old Style" pitchFamily="18" charset="0"/>
              <a:buAutoNum type="arabicParenR"/>
              <a:defRPr/>
            </a:pPr>
            <a:r>
              <a:rPr lang="en-GB" altLang="nl-NL" dirty="0" smtClean="0"/>
              <a:t>Complexities of the scientific knowledge, including uncertainties; future forecast inherently involve uncertainties.</a:t>
            </a:r>
          </a:p>
          <a:p>
            <a:pPr marL="728663" lvl="1" indent="-342900">
              <a:buFont typeface="Bookman Old Style" pitchFamily="18" charset="0"/>
              <a:buAutoNum type="arabicParenR"/>
              <a:defRPr/>
            </a:pPr>
            <a:r>
              <a:rPr lang="en-GB" altLang="nl-NL" b="1" dirty="0" smtClean="0"/>
              <a:t>Ethical issues involved </a:t>
            </a:r>
            <a:r>
              <a:rPr lang="en-GB" altLang="nl-NL" b="1" dirty="0" smtClean="0"/>
              <a:t>in disaster </a:t>
            </a:r>
            <a:r>
              <a:rPr lang="en-GB" altLang="nl-NL" b="1" dirty="0"/>
              <a:t>governance: Justice </a:t>
            </a:r>
            <a:endParaRPr lang="nl-NL" altLang="nl-NL" b="1" dirty="0" smtClean="0"/>
          </a:p>
          <a:p>
            <a:pPr marL="728663" lvl="1" indent="-342900">
              <a:buFont typeface="Bookman Old Style" pitchFamily="18" charset="0"/>
              <a:buAutoNum type="arabicParenR"/>
              <a:defRPr/>
            </a:pPr>
            <a:endParaRPr lang="nl-NL" altLang="nl-NL"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GB" altLang="nl-NL" smtClean="0"/>
              <a:t>Conclusion </a:t>
            </a:r>
            <a:endParaRPr lang="nl-NL" altLang="nl-NL" smtClean="0"/>
          </a:p>
        </p:txBody>
      </p:sp>
      <p:sp>
        <p:nvSpPr>
          <p:cNvPr id="21507" name="Content Placeholder 2"/>
          <p:cNvSpPr>
            <a:spLocks noGrp="1"/>
          </p:cNvSpPr>
          <p:nvPr>
            <p:ph idx="1"/>
          </p:nvPr>
        </p:nvSpPr>
        <p:spPr>
          <a:xfrm>
            <a:off x="925513" y="1581150"/>
            <a:ext cx="7462837" cy="3905250"/>
          </a:xfrm>
        </p:spPr>
        <p:txBody>
          <a:bodyPr/>
          <a:lstStyle/>
          <a:p>
            <a:r>
              <a:rPr lang="en-GB" altLang="nl-NL" dirty="0" smtClean="0"/>
              <a:t>The ambition of good disaster governance should be to provide a conceptual and normative framework to </a:t>
            </a:r>
            <a:r>
              <a:rPr lang="en-GB" altLang="nl-NL" dirty="0" smtClean="0"/>
              <a:t>address justice issues and to deal </a:t>
            </a:r>
            <a:r>
              <a:rPr lang="en-GB" altLang="nl-NL" dirty="0" smtClean="0"/>
              <a:t>with the complexity of knowledge and </a:t>
            </a:r>
            <a:r>
              <a:rPr lang="en-GB" altLang="nl-NL" dirty="0" smtClean="0"/>
              <a:t>information</a:t>
            </a:r>
            <a:endParaRPr lang="nl-NL" altLang="nl-NL" dirty="0" smtClean="0"/>
          </a:p>
          <a:p>
            <a:endParaRPr lang="en-GB" altLang="nl-NL" dirty="0" smtClean="0"/>
          </a:p>
          <a:p>
            <a:r>
              <a:rPr lang="en-GB" altLang="nl-NL" dirty="0" smtClean="0"/>
              <a:t>It could help </a:t>
            </a:r>
            <a:r>
              <a:rPr lang="en-GB" altLang="nl-NL" dirty="0" smtClean="0"/>
              <a:t>to </a:t>
            </a:r>
            <a:r>
              <a:rPr lang="en-GB" altLang="nl-NL" i="1" dirty="0" smtClean="0"/>
              <a:t>specify</a:t>
            </a:r>
            <a:r>
              <a:rPr lang="en-GB" altLang="nl-NL" dirty="0" smtClean="0"/>
              <a:t> principles </a:t>
            </a:r>
            <a:r>
              <a:rPr lang="en-GB" altLang="nl-NL" dirty="0" smtClean="0"/>
              <a:t>of and guidelines for Good Disaster Governance? </a:t>
            </a:r>
            <a:endParaRPr lang="en-GB" altLang="nl-NL" dirty="0" smtClean="0"/>
          </a:p>
          <a:p>
            <a:pPr lvl="1"/>
            <a:r>
              <a:rPr lang="en-GB" altLang="nl-NL" dirty="0" smtClean="0"/>
              <a:t>What does accountability, responsiveness and participation entail in different stages of radiation disaster governance?</a:t>
            </a:r>
          </a:p>
          <a:p>
            <a:pPr lvl="1"/>
            <a:r>
              <a:rPr lang="en-GB" altLang="nl-NL" dirty="0" smtClean="0"/>
              <a:t>What does distributive justice entail in radiation related issues? (e.g. acceptability of intergenerational risks)</a:t>
            </a:r>
          </a:p>
          <a:p>
            <a:pPr lvl="1"/>
            <a:r>
              <a:rPr lang="en-GB" altLang="nl-NL" dirty="0" smtClean="0"/>
              <a:t>How to ensure the quality of information (transfer)? </a:t>
            </a:r>
            <a:endParaRPr lang="en-GB" altLang="nl-NL"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GB" altLang="nl-NL" smtClean="0"/>
              <a:t>Thank you for your attention</a:t>
            </a:r>
            <a:endParaRPr lang="nl-NL" altLang="nl-NL" smtClean="0"/>
          </a:p>
        </p:txBody>
      </p:sp>
      <p:sp>
        <p:nvSpPr>
          <p:cNvPr id="3" name="Content Placeholder 2"/>
          <p:cNvSpPr>
            <a:spLocks noGrp="1"/>
          </p:cNvSpPr>
          <p:nvPr>
            <p:ph idx="1"/>
          </p:nvPr>
        </p:nvSpPr>
        <p:spPr/>
        <p:txBody>
          <a:bodyPr/>
          <a:lstStyle/>
          <a:p>
            <a:pPr marL="0" indent="0">
              <a:buFontTx/>
              <a:buNone/>
              <a:defRPr/>
            </a:pPr>
            <a:endParaRPr lang="en-US" sz="2400" dirty="0">
              <a:hlinkClick r:id="rId2"/>
            </a:endParaRPr>
          </a:p>
          <a:p>
            <a:pPr>
              <a:defRPr/>
            </a:pPr>
            <a:endParaRPr lang="en-US" sz="2400" dirty="0" smtClean="0">
              <a:hlinkClick r:id="rId2"/>
            </a:endParaRPr>
          </a:p>
          <a:p>
            <a:pPr>
              <a:defRPr/>
            </a:pPr>
            <a:endParaRPr lang="en-US" sz="2400" dirty="0"/>
          </a:p>
          <a:p>
            <a:pPr marL="0" indent="0" algn="ctr">
              <a:lnSpc>
                <a:spcPct val="150000"/>
              </a:lnSpc>
              <a:buFontTx/>
              <a:buNone/>
              <a:defRPr/>
            </a:pPr>
            <a:r>
              <a:rPr lang="en-US" sz="2400" dirty="0" smtClean="0"/>
              <a:t>Comments are greatly appreciated</a:t>
            </a:r>
          </a:p>
          <a:p>
            <a:pPr marL="0" indent="0" algn="ctr">
              <a:lnSpc>
                <a:spcPct val="150000"/>
              </a:lnSpc>
              <a:buFontTx/>
              <a:buNone/>
              <a:defRPr/>
            </a:pPr>
            <a:r>
              <a:rPr lang="en-US" sz="2400" dirty="0" smtClean="0"/>
              <a:t>now or later through email: </a:t>
            </a:r>
          </a:p>
          <a:p>
            <a:pPr marL="0" indent="0" algn="ctr">
              <a:lnSpc>
                <a:spcPct val="150000"/>
              </a:lnSpc>
              <a:buFontTx/>
              <a:buNone/>
              <a:defRPr/>
            </a:pPr>
            <a:r>
              <a:rPr lang="en-US" sz="2400" dirty="0" smtClean="0">
                <a:hlinkClick r:id="rId2"/>
              </a:rPr>
              <a:t>B.Taebi@tudeft.nl</a:t>
            </a:r>
            <a:r>
              <a:rPr lang="en-US" sz="2400" dirty="0" smtClean="0"/>
              <a:t> </a:t>
            </a:r>
            <a:endParaRPr lang="nl-NL"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altLang="nl-NL" smtClean="0"/>
              <a:t>Disaster Management Cycle </a:t>
            </a:r>
            <a:endParaRPr lang="nl-NL" altLang="nl-NL" smtClean="0"/>
          </a:p>
        </p:txBody>
      </p:sp>
      <p:sp>
        <p:nvSpPr>
          <p:cNvPr id="23555" name="Content Placeholder 2"/>
          <p:cNvSpPr>
            <a:spLocks noGrp="1"/>
          </p:cNvSpPr>
          <p:nvPr>
            <p:ph idx="1"/>
          </p:nvPr>
        </p:nvSpPr>
        <p:spPr>
          <a:xfrm>
            <a:off x="925513" y="1581150"/>
            <a:ext cx="7462837" cy="3905250"/>
          </a:xfrm>
        </p:spPr>
        <p:txBody>
          <a:bodyPr/>
          <a:lstStyle/>
          <a:p>
            <a:r>
              <a:rPr lang="en-GB" altLang="nl-NL" smtClean="0"/>
              <a:t>I am following the four stages of disaster cycle, as defined by the Global Development Research Center; adopted from </a:t>
            </a:r>
            <a:r>
              <a:rPr lang="en-GB" altLang="nl-NL" smtClean="0">
                <a:hlinkClick r:id="rId2"/>
              </a:rPr>
              <a:t>http://www.gdrc.org/uem/disasters/1-dm_cycle.html</a:t>
            </a:r>
            <a:r>
              <a:rPr lang="en-GB" altLang="nl-NL" smtClean="0"/>
              <a:t>  </a:t>
            </a:r>
          </a:p>
          <a:p>
            <a:pPr lvl="1"/>
            <a:r>
              <a:rPr lang="en-US" altLang="nl-NL" u="sng" smtClean="0"/>
              <a:t>Mitigation</a:t>
            </a:r>
            <a:r>
              <a:rPr lang="en-US" altLang="nl-NL" smtClean="0"/>
              <a:t> - Minimizing the effects of disaster.</a:t>
            </a:r>
            <a:br>
              <a:rPr lang="en-US" altLang="nl-NL" smtClean="0"/>
            </a:br>
            <a:r>
              <a:rPr lang="en-US" altLang="nl-NL" smtClean="0"/>
              <a:t>Examples: building codes and zoning; vulnerability analyses; public education.</a:t>
            </a:r>
          </a:p>
          <a:p>
            <a:pPr lvl="1"/>
            <a:r>
              <a:rPr lang="en-US" altLang="nl-NL" u="sng" smtClean="0"/>
              <a:t>Preparedness</a:t>
            </a:r>
            <a:r>
              <a:rPr lang="en-US" altLang="nl-NL" smtClean="0"/>
              <a:t> - Planning how to respond.</a:t>
            </a:r>
            <a:br>
              <a:rPr lang="en-US" altLang="nl-NL" smtClean="0"/>
            </a:br>
            <a:r>
              <a:rPr lang="en-US" altLang="nl-NL" smtClean="0"/>
              <a:t>Examples: preparedness plans; emergency exercises/training; warning systems. </a:t>
            </a:r>
          </a:p>
          <a:p>
            <a:pPr lvl="1"/>
            <a:r>
              <a:rPr lang="en-US" altLang="nl-NL" u="sng" smtClean="0"/>
              <a:t>Response</a:t>
            </a:r>
            <a:r>
              <a:rPr lang="en-US" altLang="nl-NL" smtClean="0"/>
              <a:t> - Efforts to minimize the hazards created by a disaster.</a:t>
            </a:r>
            <a:br>
              <a:rPr lang="en-US" altLang="nl-NL" smtClean="0"/>
            </a:br>
            <a:r>
              <a:rPr lang="en-US" altLang="nl-NL" smtClean="0"/>
              <a:t>Examples: search and rescue; emergency relief .</a:t>
            </a:r>
          </a:p>
          <a:p>
            <a:pPr lvl="1"/>
            <a:r>
              <a:rPr lang="en-US" altLang="nl-NL" u="sng" smtClean="0"/>
              <a:t>Recovery</a:t>
            </a:r>
            <a:r>
              <a:rPr lang="en-US" altLang="nl-NL" smtClean="0"/>
              <a:t> - Returning the community to normal.</a:t>
            </a:r>
            <a:br>
              <a:rPr lang="en-US" altLang="nl-NL" smtClean="0"/>
            </a:br>
            <a:r>
              <a:rPr lang="en-US" altLang="nl-NL" smtClean="0"/>
              <a:t>Examples: temporary housing; grants; medical care. </a:t>
            </a:r>
          </a:p>
          <a:p>
            <a:endParaRPr lang="nl-NL" altLang="nl-NL"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GB" altLang="nl-NL" dirty="0" smtClean="0"/>
              <a:t>The </a:t>
            </a:r>
            <a:r>
              <a:rPr lang="en-GB" altLang="nl-NL" dirty="0" smtClean="0"/>
              <a:t>aim and scope of presentation</a:t>
            </a:r>
            <a:endParaRPr lang="nl-NL" altLang="nl-NL" dirty="0" smtClean="0"/>
          </a:p>
        </p:txBody>
      </p:sp>
      <p:sp>
        <p:nvSpPr>
          <p:cNvPr id="5123" name="Content Placeholder 2"/>
          <p:cNvSpPr>
            <a:spLocks noGrp="1"/>
          </p:cNvSpPr>
          <p:nvPr>
            <p:ph idx="1"/>
          </p:nvPr>
        </p:nvSpPr>
        <p:spPr>
          <a:xfrm>
            <a:off x="1116013" y="1628775"/>
            <a:ext cx="7560444" cy="3905250"/>
          </a:xfrm>
        </p:spPr>
        <p:txBody>
          <a:bodyPr/>
          <a:lstStyle/>
          <a:p>
            <a:pPr>
              <a:defRPr/>
            </a:pPr>
            <a:r>
              <a:rPr lang="en-GB" altLang="nl-NL" dirty="0" smtClean="0"/>
              <a:t>The aim is to conceptualize disaster justice through the lens of </a:t>
            </a:r>
            <a:r>
              <a:rPr lang="en-GB" altLang="nl-NL" i="1" dirty="0" smtClean="0"/>
              <a:t>good governance </a:t>
            </a:r>
            <a:r>
              <a:rPr lang="en-GB" altLang="nl-NL" dirty="0" smtClean="0"/>
              <a:t>and </a:t>
            </a:r>
            <a:r>
              <a:rPr lang="en-GB" altLang="nl-NL" i="1" dirty="0" smtClean="0"/>
              <a:t>ethics </a:t>
            </a:r>
            <a:r>
              <a:rPr lang="en-GB" altLang="nl-NL" i="1" dirty="0"/>
              <a:t>of risk</a:t>
            </a:r>
            <a:r>
              <a:rPr lang="en-GB" altLang="nl-NL" dirty="0"/>
              <a:t> </a:t>
            </a:r>
            <a:r>
              <a:rPr lang="en-GB" altLang="nl-NL" dirty="0" smtClean="0"/>
              <a:t>(and </a:t>
            </a:r>
            <a:r>
              <a:rPr lang="en-GB" altLang="nl-NL" i="1" dirty="0" smtClean="0"/>
              <a:t>energy justice</a:t>
            </a:r>
            <a:r>
              <a:rPr lang="en-GB" altLang="nl-NL" dirty="0" smtClean="0"/>
              <a:t>)</a:t>
            </a:r>
            <a:endParaRPr lang="en-GB" altLang="nl-NL" dirty="0"/>
          </a:p>
          <a:p>
            <a:pPr>
              <a:defRPr/>
            </a:pPr>
            <a:endParaRPr lang="en-GB" altLang="nl-NL" i="1" dirty="0" smtClean="0"/>
          </a:p>
          <a:p>
            <a:pPr>
              <a:defRPr/>
            </a:pPr>
            <a:r>
              <a:rPr lang="en-GB" altLang="nl-NL" i="1" dirty="0" smtClean="0"/>
              <a:t>Good  disaster governance  </a:t>
            </a:r>
            <a:r>
              <a:rPr lang="en-GB" altLang="nl-NL" dirty="0" smtClean="0"/>
              <a:t>would</a:t>
            </a:r>
            <a:r>
              <a:rPr lang="en-GB" altLang="nl-NL" i="1" dirty="0" smtClean="0"/>
              <a:t> </a:t>
            </a:r>
            <a:r>
              <a:rPr lang="en-GB" altLang="nl-NL" dirty="0" smtClean="0"/>
              <a:t>at least require that we </a:t>
            </a:r>
          </a:p>
          <a:p>
            <a:pPr marL="728663" lvl="1" indent="-342900">
              <a:buFont typeface="Bookman Old Style" pitchFamily="18" charset="0"/>
              <a:buAutoNum type="arabicParenR"/>
              <a:defRPr/>
            </a:pPr>
            <a:r>
              <a:rPr lang="en-GB" altLang="nl-NL" dirty="0" smtClean="0"/>
              <a:t>Respect criteria of good governance (accountability, participation) </a:t>
            </a:r>
          </a:p>
          <a:p>
            <a:pPr marL="728663" lvl="1" indent="-342900">
              <a:buFont typeface="Bookman Old Style" pitchFamily="18" charset="0"/>
              <a:buAutoNum type="arabicParenR"/>
              <a:defRPr/>
            </a:pPr>
            <a:r>
              <a:rPr lang="en-GB" altLang="nl-NL" dirty="0"/>
              <a:t>Explicitly acknowledge procedural and distributive justice issues</a:t>
            </a:r>
          </a:p>
          <a:p>
            <a:pPr marL="728663" lvl="1" indent="-342900">
              <a:buFont typeface="Bookman Old Style" pitchFamily="18" charset="0"/>
              <a:buAutoNum type="arabicParenR"/>
              <a:defRPr/>
            </a:pPr>
            <a:r>
              <a:rPr lang="en-GB" altLang="nl-NL" dirty="0" smtClean="0"/>
              <a:t>Warrant </a:t>
            </a:r>
            <a:r>
              <a:rPr lang="en-GB" altLang="nl-NL" dirty="0" smtClean="0"/>
              <a:t>the</a:t>
            </a:r>
            <a:r>
              <a:rPr lang="en-GB" altLang="nl-NL" i="1" dirty="0" smtClean="0"/>
              <a:t> quality of information</a:t>
            </a:r>
            <a:r>
              <a:rPr lang="en-GB" altLang="nl-NL" dirty="0" smtClean="0"/>
              <a:t> </a:t>
            </a:r>
            <a:r>
              <a:rPr lang="en-GB" altLang="nl-NL" dirty="0" smtClean="0"/>
              <a:t>(for the sake of 1 &amp; 2)</a:t>
            </a:r>
            <a:endParaRPr lang="en-GB" altLang="nl-NL" dirty="0" smtClean="0"/>
          </a:p>
          <a:p>
            <a:pPr>
              <a:defRPr/>
            </a:pPr>
            <a:endParaRPr lang="en-GB" altLang="nl-NL" dirty="0" smtClean="0"/>
          </a:p>
          <a:p>
            <a:pPr>
              <a:defRPr/>
            </a:pPr>
            <a:r>
              <a:rPr lang="en-GB" altLang="nl-NL" dirty="0" smtClean="0"/>
              <a:t>In stages of disaster mitigation, preparedness, response and recovery, there are three justice issues at play</a:t>
            </a:r>
          </a:p>
          <a:p>
            <a:pPr lvl="1">
              <a:defRPr/>
            </a:pPr>
            <a:r>
              <a:rPr lang="en-GB" altLang="nl-NL" dirty="0" smtClean="0"/>
              <a:t>Namely distributive justice, recognition and procedural justice. </a:t>
            </a:r>
          </a:p>
          <a:p>
            <a:pPr lvl="1">
              <a:defRPr/>
            </a:pPr>
            <a:endParaRPr lang="en-GB" altLang="nl-NL"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GB" altLang="nl-NL" dirty="0" smtClean="0"/>
              <a:t>Particularity of radiation risk</a:t>
            </a:r>
            <a:endParaRPr lang="nl-NL" altLang="nl-NL" dirty="0" smtClean="0"/>
          </a:p>
        </p:txBody>
      </p:sp>
      <p:sp>
        <p:nvSpPr>
          <p:cNvPr id="6147" name="Content Placeholder 2"/>
          <p:cNvSpPr>
            <a:spLocks noGrp="1"/>
          </p:cNvSpPr>
          <p:nvPr>
            <p:ph idx="1"/>
          </p:nvPr>
        </p:nvSpPr>
        <p:spPr>
          <a:xfrm>
            <a:off x="925513" y="1581150"/>
            <a:ext cx="7246887" cy="3905250"/>
          </a:xfrm>
        </p:spPr>
        <p:txBody>
          <a:bodyPr/>
          <a:lstStyle/>
          <a:p>
            <a:r>
              <a:rPr lang="en-GB" altLang="nl-NL" dirty="0" smtClean="0"/>
              <a:t>The </a:t>
            </a:r>
            <a:r>
              <a:rPr lang="en-GB" altLang="nl-NL" dirty="0" smtClean="0"/>
              <a:t>main focus of the presentation is on disasters involving radiological impact such as </a:t>
            </a:r>
            <a:r>
              <a:rPr lang="en-GB" altLang="nl-NL" dirty="0" smtClean="0"/>
              <a:t>in </a:t>
            </a:r>
            <a:r>
              <a:rPr lang="en-GB" altLang="nl-NL" dirty="0" smtClean="0"/>
              <a:t>Fukushima Daiichi </a:t>
            </a:r>
            <a:endParaRPr lang="en-GB" altLang="nl-NL" dirty="0" smtClean="0"/>
          </a:p>
          <a:p>
            <a:pPr lvl="1"/>
            <a:r>
              <a:rPr lang="en-GB" altLang="nl-NL" dirty="0" smtClean="0"/>
              <a:t>The </a:t>
            </a:r>
            <a:r>
              <a:rPr lang="en-GB" altLang="nl-NL" dirty="0"/>
              <a:t>rationale of the argument is </a:t>
            </a:r>
            <a:r>
              <a:rPr lang="en-GB" altLang="nl-NL" dirty="0" smtClean="0"/>
              <a:t>(hopefully) broadly </a:t>
            </a:r>
            <a:r>
              <a:rPr lang="en-GB" altLang="nl-NL" dirty="0"/>
              <a:t>applicable </a:t>
            </a:r>
            <a:endParaRPr lang="nl-NL" altLang="nl-NL" dirty="0"/>
          </a:p>
          <a:p>
            <a:endParaRPr lang="en-GB" altLang="nl-NL" dirty="0" smtClean="0"/>
          </a:p>
          <a:p>
            <a:r>
              <a:rPr lang="en-GB" altLang="nl-NL" dirty="0" smtClean="0"/>
              <a:t>Is the focus on radiation justified?</a:t>
            </a:r>
          </a:p>
          <a:p>
            <a:pPr lvl="1"/>
            <a:r>
              <a:rPr lang="en-GB" altLang="nl-NL" dirty="0" smtClean="0"/>
              <a:t>Large uncertainties in health impacts (no safe level of radiation) </a:t>
            </a:r>
          </a:p>
          <a:p>
            <a:pPr lvl="1"/>
            <a:r>
              <a:rPr lang="en-GB" altLang="nl-NL" dirty="0" smtClean="0"/>
              <a:t>Radiation risk is an accumulation of exposures</a:t>
            </a:r>
          </a:p>
          <a:p>
            <a:pPr lvl="1"/>
            <a:r>
              <a:rPr lang="en-GB" altLang="nl-NL" dirty="0" smtClean="0"/>
              <a:t>It might manifest after a very long time (intergenerational issues)</a:t>
            </a:r>
          </a:p>
          <a:p>
            <a:pPr lvl="1"/>
            <a:r>
              <a:rPr lang="en-GB" altLang="nl-NL" dirty="0" smtClean="0"/>
              <a:t>Major disasters with radiation have transnational consequences</a:t>
            </a:r>
          </a:p>
          <a:p>
            <a:pPr lvl="1"/>
            <a:endParaRPr lang="en-GB" altLang="nl-NL" dirty="0" smtClean="0"/>
          </a:p>
          <a:p>
            <a:r>
              <a:rPr lang="en-GB" altLang="nl-NL" dirty="0" smtClean="0"/>
              <a:t>I am </a:t>
            </a:r>
            <a:r>
              <a:rPr lang="en-GB" altLang="nl-NL" dirty="0" smtClean="0"/>
              <a:t>also making references to the </a:t>
            </a:r>
            <a:r>
              <a:rPr lang="en-GB" altLang="nl-NL" dirty="0" smtClean="0"/>
              <a:t>ongoing discussions within the International Commission on Radiological Protection (ICRP) on the ethics of radiological </a:t>
            </a:r>
            <a:r>
              <a:rPr lang="en-GB" altLang="nl-NL" dirty="0" smtClean="0"/>
              <a:t>protection</a:t>
            </a:r>
            <a:endParaRPr lang="en-GB" altLang="nl-NL"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GB" altLang="nl-NL" smtClean="0"/>
              <a:t>Radiation exposure situations </a:t>
            </a:r>
            <a:endParaRPr lang="nl-NL" altLang="nl-NL" smtClean="0"/>
          </a:p>
        </p:txBody>
      </p:sp>
      <p:sp>
        <p:nvSpPr>
          <p:cNvPr id="7171" name="Content Placeholder 2"/>
          <p:cNvSpPr>
            <a:spLocks noGrp="1"/>
          </p:cNvSpPr>
          <p:nvPr>
            <p:ph idx="1"/>
          </p:nvPr>
        </p:nvSpPr>
        <p:spPr/>
        <p:txBody>
          <a:bodyPr/>
          <a:lstStyle/>
          <a:p>
            <a:r>
              <a:rPr lang="en-US" altLang="nl-NL" sz="1800" b="1" smtClean="0"/>
              <a:t>Planned</a:t>
            </a:r>
            <a:r>
              <a:rPr lang="en-US" altLang="nl-NL" sz="1800" smtClean="0"/>
              <a:t> exposure situations, which are situations involving the planned introduction and operation of sources. </a:t>
            </a:r>
          </a:p>
          <a:p>
            <a:endParaRPr lang="en-US" altLang="nl-NL" sz="1800" smtClean="0"/>
          </a:p>
          <a:p>
            <a:r>
              <a:rPr lang="en-US" altLang="nl-NL" sz="1800" b="1" smtClean="0"/>
              <a:t>Emergency</a:t>
            </a:r>
            <a:r>
              <a:rPr lang="en-US" altLang="nl-NL" sz="1800" smtClean="0"/>
              <a:t> exposure situations, which are unexpected situations such as those that may occur during the operation of a planned situation, or from a malicious act, </a:t>
            </a:r>
            <a:r>
              <a:rPr lang="nl-NL" altLang="nl-NL" sz="1800" smtClean="0"/>
              <a:t>requiring urgent attention.</a:t>
            </a:r>
            <a:r>
              <a:rPr lang="en-US" altLang="nl-NL" sz="1800" smtClean="0"/>
              <a:t> </a:t>
            </a:r>
          </a:p>
          <a:p>
            <a:endParaRPr lang="en-US" altLang="nl-NL" sz="1800" smtClean="0">
              <a:solidFill>
                <a:srgbClr val="FF0000"/>
              </a:solidFill>
            </a:endParaRPr>
          </a:p>
          <a:p>
            <a:r>
              <a:rPr lang="en-US" altLang="nl-NL" sz="1800" b="1" smtClean="0"/>
              <a:t>Existing</a:t>
            </a:r>
            <a:r>
              <a:rPr lang="en-US" altLang="nl-NL" sz="1800" smtClean="0"/>
              <a:t> exposure situations, which are exposure situations that already exist when a decision on control has to be taken, such as those caused by natural background </a:t>
            </a:r>
            <a:r>
              <a:rPr lang="nl-NL" altLang="nl-NL" sz="1800" smtClean="0"/>
              <a:t>radiation.</a:t>
            </a:r>
          </a:p>
          <a:p>
            <a:endParaRPr lang="en-GB" altLang="nl-NL" sz="1800" smtClean="0"/>
          </a:p>
          <a:p>
            <a:r>
              <a:rPr lang="en-US" altLang="nl-NL" sz="1800" i="1" smtClean="0"/>
              <a:t>Planned and emergency exposure partly coincide the two stages of disaster mitigation and preparedness </a:t>
            </a:r>
          </a:p>
          <a:p>
            <a:endParaRPr lang="nl-NL" altLang="nl-NL" sz="1800" b="1"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GB" altLang="nl-NL" dirty="0" smtClean="0"/>
              <a:t>Justice </a:t>
            </a:r>
            <a:r>
              <a:rPr lang="en-GB" altLang="nl-NL" dirty="0" smtClean="0"/>
              <a:t>and radiation risk 1/2</a:t>
            </a:r>
            <a:endParaRPr lang="nl-NL" altLang="nl-NL" dirty="0" smtClean="0"/>
          </a:p>
        </p:txBody>
      </p:sp>
      <p:sp>
        <p:nvSpPr>
          <p:cNvPr id="12291" name="Content Placeholder 2"/>
          <p:cNvSpPr>
            <a:spLocks noGrp="1"/>
          </p:cNvSpPr>
          <p:nvPr>
            <p:ph idx="1"/>
          </p:nvPr>
        </p:nvSpPr>
        <p:spPr>
          <a:xfrm>
            <a:off x="925513" y="1581150"/>
            <a:ext cx="7318895" cy="3905250"/>
          </a:xfrm>
        </p:spPr>
        <p:txBody>
          <a:bodyPr/>
          <a:lstStyle/>
          <a:p>
            <a:r>
              <a:rPr lang="en-GB" altLang="nl-NL" sz="1800" dirty="0" smtClean="0"/>
              <a:t>Any activity involving radiation is proposed to bring benefit to some, but it also pose risk to some (other) people. This gives rise to distributional and procedural justice issues. </a:t>
            </a:r>
            <a:endParaRPr lang="nl-NL" altLang="nl-NL" sz="1800" dirty="0" smtClean="0"/>
          </a:p>
          <a:p>
            <a:endParaRPr lang="en-GB" altLang="nl-NL" sz="1800" dirty="0" smtClean="0"/>
          </a:p>
          <a:p>
            <a:r>
              <a:rPr lang="en-GB" altLang="nl-NL" sz="1800" u="sng" dirty="0" smtClean="0"/>
              <a:t>Consequentialism</a:t>
            </a:r>
            <a:r>
              <a:rPr lang="en-GB" altLang="nl-NL" sz="1800" dirty="0" smtClean="0"/>
              <a:t>, </a:t>
            </a:r>
            <a:r>
              <a:rPr lang="en-GB" altLang="nl-NL" sz="1800" u="sng" dirty="0" smtClean="0"/>
              <a:t>deontology</a:t>
            </a:r>
            <a:r>
              <a:rPr lang="en-GB" altLang="nl-NL" sz="1800" dirty="0" smtClean="0"/>
              <a:t> and principles </a:t>
            </a:r>
            <a:r>
              <a:rPr lang="en-GB" altLang="nl-NL" sz="1800" dirty="0" smtClean="0"/>
              <a:t>of radiological protection</a:t>
            </a:r>
          </a:p>
          <a:p>
            <a:pPr lvl="1"/>
            <a:r>
              <a:rPr lang="en-US" altLang="nl-NL" sz="1600" dirty="0" smtClean="0"/>
              <a:t>The Principle of </a:t>
            </a:r>
            <a:r>
              <a:rPr lang="en-US" altLang="nl-NL" sz="1600" b="1" dirty="0" smtClean="0"/>
              <a:t>Justification</a:t>
            </a:r>
            <a:r>
              <a:rPr lang="en-US" altLang="nl-NL" sz="1600" dirty="0" smtClean="0"/>
              <a:t>: Any decision that alters the radiation exposure situation should do more good than harm.</a:t>
            </a:r>
          </a:p>
          <a:p>
            <a:pPr lvl="1"/>
            <a:r>
              <a:rPr lang="en-US" altLang="nl-NL" sz="1600" dirty="0" smtClean="0"/>
              <a:t>The Principle of </a:t>
            </a:r>
            <a:r>
              <a:rPr lang="en-US" altLang="nl-NL" sz="1600" b="1" dirty="0" err="1" smtClean="0"/>
              <a:t>Optimisation</a:t>
            </a:r>
            <a:r>
              <a:rPr lang="en-US" altLang="nl-NL" sz="1600" dirty="0" smtClean="0"/>
              <a:t> of Protection: The likelihood of incurring exposure, the number of people exposed, and the magnitude of their individual doses should all be kept as low as reasonably achievable, taking into account economic and </a:t>
            </a:r>
            <a:r>
              <a:rPr lang="nl-NL" altLang="nl-NL" sz="1600" dirty="0" err="1" smtClean="0"/>
              <a:t>societal</a:t>
            </a:r>
            <a:r>
              <a:rPr lang="nl-NL" altLang="nl-NL" sz="1600" dirty="0" smtClean="0"/>
              <a:t> factors.</a:t>
            </a:r>
          </a:p>
          <a:p>
            <a:pPr lvl="1"/>
            <a:r>
              <a:rPr lang="en-US" altLang="nl-NL" sz="1600" dirty="0" smtClean="0"/>
              <a:t>The Principle of </a:t>
            </a:r>
            <a:r>
              <a:rPr lang="en-US" altLang="nl-NL" sz="1600" b="1" dirty="0" smtClean="0"/>
              <a:t>Application of Dose Limits</a:t>
            </a:r>
            <a:r>
              <a:rPr lang="en-US" altLang="nl-NL" sz="1600" dirty="0" smtClean="0"/>
              <a:t>: The total dose to any individual from regulated sources […] should not exceed the appropriate limits specified by the Commission.</a:t>
            </a:r>
            <a:endParaRPr lang="nl-NL" altLang="nl-NL" sz="1600"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7575" y="457200"/>
            <a:ext cx="7975600" cy="790575"/>
          </a:xfrm>
        </p:spPr>
        <p:txBody>
          <a:bodyPr/>
          <a:lstStyle/>
          <a:p>
            <a:r>
              <a:rPr lang="en-GB" altLang="nl-NL" dirty="0"/>
              <a:t>Justice and radiation risk </a:t>
            </a:r>
            <a:r>
              <a:rPr lang="en-GB" altLang="nl-NL" dirty="0" smtClean="0"/>
              <a:t>2/2</a:t>
            </a:r>
            <a:endParaRPr lang="nl-NL" altLang="nl-NL" dirty="0" smtClean="0"/>
          </a:p>
        </p:txBody>
      </p:sp>
      <p:sp>
        <p:nvSpPr>
          <p:cNvPr id="13315" name="Content Placeholder 2"/>
          <p:cNvSpPr>
            <a:spLocks noGrp="1"/>
          </p:cNvSpPr>
          <p:nvPr>
            <p:ph idx="1"/>
          </p:nvPr>
        </p:nvSpPr>
        <p:spPr/>
        <p:txBody>
          <a:bodyPr/>
          <a:lstStyle/>
          <a:p>
            <a:r>
              <a:rPr lang="en-GB" altLang="nl-NL" dirty="0" smtClean="0"/>
              <a:t>Similar </a:t>
            </a:r>
            <a:r>
              <a:rPr lang="en-GB" altLang="nl-NL" dirty="0" smtClean="0"/>
              <a:t>to Energy Justice discussions - and building on Jenkins et al. (2016) - there are three justice issues at </a:t>
            </a:r>
            <a:r>
              <a:rPr lang="en-GB" altLang="nl-NL" dirty="0" smtClean="0"/>
              <a:t>play</a:t>
            </a:r>
          </a:p>
          <a:p>
            <a:endParaRPr lang="en-GB" altLang="nl-NL" dirty="0" smtClean="0"/>
          </a:p>
          <a:p>
            <a:pPr marL="728663" lvl="1" indent="-342900">
              <a:buFont typeface="Bookman Old Style" pitchFamily="18" charset="0"/>
              <a:buAutoNum type="arabicParenR"/>
            </a:pPr>
            <a:r>
              <a:rPr lang="en-GB" altLang="nl-NL" dirty="0" smtClean="0"/>
              <a:t>Distributive justice issues as a result of an activity or siting a risky facility with local burdens and broader benefits; e.g. not only a nuclear power plant but also research reactor </a:t>
            </a:r>
            <a:endParaRPr lang="en-GB" altLang="nl-NL" dirty="0" smtClean="0"/>
          </a:p>
          <a:p>
            <a:pPr marL="728663" lvl="1" indent="-342900">
              <a:buFont typeface="Bookman Old Style" pitchFamily="18" charset="0"/>
              <a:buAutoNum type="arabicParenR"/>
            </a:pPr>
            <a:endParaRPr lang="en-GB" altLang="nl-NL" dirty="0" smtClean="0"/>
          </a:p>
          <a:p>
            <a:pPr marL="728663" lvl="1" indent="-342900">
              <a:buFont typeface="Bookman Old Style" pitchFamily="18" charset="0"/>
              <a:buAutoNum type="arabicParenR"/>
            </a:pPr>
            <a:r>
              <a:rPr lang="en-GB" altLang="nl-NL" dirty="0" smtClean="0"/>
              <a:t>The issue of recognition, that is the question of who will be affected throughout the process of normal operation but also in case of irregularities or disasters: </a:t>
            </a:r>
            <a:r>
              <a:rPr lang="en-GB" altLang="nl-NL" i="1" dirty="0" smtClean="0"/>
              <a:t>informed consent</a:t>
            </a:r>
            <a:r>
              <a:rPr lang="en-GB" altLang="nl-NL" dirty="0" smtClean="0"/>
              <a:t> </a:t>
            </a:r>
            <a:endParaRPr lang="en-GB" altLang="nl-NL" dirty="0" smtClean="0"/>
          </a:p>
          <a:p>
            <a:pPr marL="728663" lvl="1" indent="-342900">
              <a:buFont typeface="Bookman Old Style" pitchFamily="18" charset="0"/>
              <a:buAutoNum type="arabicParenR"/>
            </a:pPr>
            <a:endParaRPr lang="en-GB" altLang="nl-NL" dirty="0" smtClean="0"/>
          </a:p>
          <a:p>
            <a:pPr marL="728663" lvl="1" indent="-342900">
              <a:buFont typeface="Bookman Old Style" pitchFamily="18" charset="0"/>
              <a:buAutoNum type="arabicParenR"/>
            </a:pPr>
            <a:r>
              <a:rPr lang="en-GB" altLang="nl-NL" dirty="0" smtClean="0"/>
              <a:t>Procedural justice, or having a fair procedure for decision-making on the risky activity. </a:t>
            </a:r>
            <a:endParaRPr lang="nl-NL" altLang="nl-NL" dirty="0" smtClean="0"/>
          </a:p>
          <a:p>
            <a:endParaRPr lang="nl-NL" altLang="nl-NL"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GB" altLang="nl-NL" smtClean="0"/>
              <a:t>Disaster cycle and justice </a:t>
            </a:r>
            <a:endParaRPr lang="nl-NL" altLang="nl-NL" smtClean="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91331437"/>
              </p:ext>
            </p:extLst>
          </p:nvPr>
        </p:nvGraphicFramePr>
        <p:xfrm>
          <a:off x="925513" y="1406525"/>
          <a:ext cx="7678737" cy="4254500"/>
        </p:xfrm>
        <a:graphic>
          <a:graphicData uri="http://schemas.openxmlformats.org/drawingml/2006/table">
            <a:tbl>
              <a:tblPr firstRow="1" bandRow="1">
                <a:tableStyleId>{69012ECD-51FC-41F1-AA8D-1B2483CD663E}</a:tableStyleId>
              </a:tblPr>
              <a:tblGrid>
                <a:gridCol w="1702227"/>
                <a:gridCol w="5976510"/>
              </a:tblGrid>
              <a:tr h="401952">
                <a:tc>
                  <a:txBody>
                    <a:bodyPr/>
                    <a:lstStyle/>
                    <a:p>
                      <a:r>
                        <a:rPr lang="en-GB" sz="1500" dirty="0" smtClean="0"/>
                        <a:t>Stage</a:t>
                      </a:r>
                      <a:endParaRPr lang="nl-NL" sz="1500" dirty="0"/>
                    </a:p>
                  </a:txBody>
                  <a:tcPr marL="91438" marR="91438" marT="45709" marB="45709">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GB" sz="1500" dirty="0" smtClean="0"/>
                        <a:t>How justice is relevant</a:t>
                      </a:r>
                      <a:endParaRPr lang="nl-NL" sz="1500" dirty="0"/>
                    </a:p>
                  </a:txBody>
                  <a:tcPr marL="91438" marR="91438" marT="45709" marB="45709">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r h="1493541">
                <a:tc>
                  <a:txBody>
                    <a:bodyPr/>
                    <a:lstStyle/>
                    <a:p>
                      <a:r>
                        <a:rPr lang="en-GB" sz="1500" dirty="0" smtClean="0"/>
                        <a:t>Mitigation</a:t>
                      </a:r>
                      <a:endParaRPr lang="nl-NL" sz="1500" dirty="0"/>
                    </a:p>
                  </a:txBody>
                  <a:tcPr marL="91438" marR="91438" marT="45709" marB="45709" anchor="ctr">
                    <a:lnR w="31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It starts</a:t>
                      </a:r>
                      <a:r>
                        <a:rPr lang="en-GB" sz="1500" baseline="0" dirty="0" smtClean="0"/>
                        <a:t> with </a:t>
                      </a:r>
                      <a:r>
                        <a:rPr lang="en-GB" sz="1500" u="sng" baseline="0" dirty="0" smtClean="0"/>
                        <a:t>recognition</a:t>
                      </a:r>
                      <a:r>
                        <a:rPr lang="en-GB" sz="1500" baseline="0" dirty="0" smtClean="0"/>
                        <a:t> of d</a:t>
                      </a:r>
                      <a:r>
                        <a:rPr lang="en-GB" sz="1500" dirty="0" smtClean="0"/>
                        <a:t>ifferent people who are exposed to different levels of risk.</a:t>
                      </a:r>
                      <a:r>
                        <a:rPr lang="en-GB" sz="1500" baseline="0" dirty="0" smtClean="0"/>
                        <a:t> </a:t>
                      </a:r>
                    </a:p>
                    <a:p>
                      <a:r>
                        <a:rPr lang="en-GB" sz="1500" baseline="0" dirty="0" smtClean="0"/>
                        <a:t>How are the vulnerabilities and resources to be </a:t>
                      </a:r>
                      <a:r>
                        <a:rPr lang="en-GB" sz="1500" i="0" u="sng" baseline="0" dirty="0" smtClean="0"/>
                        <a:t>distributed</a:t>
                      </a:r>
                      <a:r>
                        <a:rPr lang="en-GB" sz="1500" baseline="0" dirty="0" smtClean="0"/>
                        <a:t>? </a:t>
                      </a:r>
                    </a:p>
                    <a:p>
                      <a:r>
                        <a:rPr lang="en-GB" sz="1500" baseline="0" dirty="0" smtClean="0"/>
                        <a:t>How to decide which risks to reduce? ICRP Optimization Principles? </a:t>
                      </a:r>
                    </a:p>
                    <a:p>
                      <a:r>
                        <a:rPr lang="en-GB" sz="1500" u="sng" baseline="0" dirty="0" smtClean="0"/>
                        <a:t>Procedural</a:t>
                      </a:r>
                      <a:r>
                        <a:rPr lang="en-GB" sz="1500" baseline="0" dirty="0" smtClean="0"/>
                        <a:t> issue: i</a:t>
                      </a:r>
                      <a:r>
                        <a:rPr lang="en-GB" altLang="nl-NL" sz="1600" dirty="0" smtClean="0"/>
                        <a:t>nclusiveness, genuine participation, due process, neutral arbitration, etc. </a:t>
                      </a:r>
                      <a:endParaRPr lang="nl-NL" sz="1500" dirty="0"/>
                    </a:p>
                  </a:txBody>
                  <a:tcPr marL="91438" marR="91438" marT="45709" marB="45709">
                    <a:lnL w="3175"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75972">
                <a:tc>
                  <a:txBody>
                    <a:bodyPr/>
                    <a:lstStyle/>
                    <a:p>
                      <a:r>
                        <a:rPr lang="en-GB" sz="1500" dirty="0" smtClean="0"/>
                        <a:t>Preparedness</a:t>
                      </a:r>
                      <a:endParaRPr lang="nl-NL" sz="1500" dirty="0"/>
                    </a:p>
                  </a:txBody>
                  <a:tcPr marL="91438" marR="91438" marT="45709" marB="457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dirty="0" smtClean="0"/>
                        <a:t>Very similar to the mitigation stage.</a:t>
                      </a:r>
                      <a:endParaRPr lang="nl-NL" sz="1500" dirty="0"/>
                    </a:p>
                  </a:txBody>
                  <a:tcPr marL="91438" marR="91438" marT="45709" marB="45709">
                    <a:lnL w="12700" cap="flat" cmpd="sng" algn="ctr">
                      <a:solidFill>
                        <a:schemeClr val="tx1"/>
                      </a:solidFill>
                      <a:prstDash val="solid"/>
                      <a:round/>
                      <a:headEnd type="none" w="med" len="med"/>
                      <a:tailEnd type="none" w="med" len="med"/>
                    </a:lnL>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05796">
                <a:tc>
                  <a:txBody>
                    <a:bodyPr/>
                    <a:lstStyle/>
                    <a:p>
                      <a:r>
                        <a:rPr lang="en-GB" sz="1500" dirty="0" smtClean="0"/>
                        <a:t>Response</a:t>
                      </a:r>
                      <a:endParaRPr lang="nl-NL" sz="1500" dirty="0"/>
                    </a:p>
                  </a:txBody>
                  <a:tcPr marL="91438" marR="91438" marT="45709" marB="457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500" u="sng" dirty="0" smtClean="0"/>
                        <a:t>Recognition</a:t>
                      </a:r>
                      <a:r>
                        <a:rPr lang="en-GB" sz="1500" baseline="0" dirty="0" smtClean="0"/>
                        <a:t> and </a:t>
                      </a:r>
                      <a:r>
                        <a:rPr lang="en-GB" sz="1500" u="sng" baseline="0" dirty="0" smtClean="0"/>
                        <a:t>distributive</a:t>
                      </a:r>
                      <a:r>
                        <a:rPr lang="en-GB" sz="1500" baseline="0" dirty="0" smtClean="0"/>
                        <a:t> justice are the relevant concepts.  </a:t>
                      </a:r>
                    </a:p>
                    <a:p>
                      <a:r>
                        <a:rPr lang="en-GB" sz="1500" dirty="0" smtClean="0"/>
                        <a:t>What justice principles must be guiding the response strategies? E.g. </a:t>
                      </a:r>
                      <a:r>
                        <a:rPr lang="en-GB" sz="1500" u="sng" dirty="0" smtClean="0"/>
                        <a:t>utilitarian</a:t>
                      </a:r>
                      <a:r>
                        <a:rPr lang="en-GB" sz="1500" dirty="0" smtClean="0"/>
                        <a:t> and </a:t>
                      </a:r>
                      <a:r>
                        <a:rPr lang="en-GB" sz="1500" u="sng" dirty="0" err="1" smtClean="0"/>
                        <a:t>sufficientarian</a:t>
                      </a:r>
                      <a:r>
                        <a:rPr lang="en-GB" sz="1500" dirty="0" smtClean="0"/>
                        <a:t> principles could contradict</a:t>
                      </a:r>
                      <a:endParaRPr lang="nl-NL" sz="1500" dirty="0"/>
                    </a:p>
                  </a:txBody>
                  <a:tcPr marL="91438" marR="91438" marT="45709" marB="4570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77239">
                <a:tc>
                  <a:txBody>
                    <a:bodyPr/>
                    <a:lstStyle/>
                    <a:p>
                      <a:r>
                        <a:rPr lang="en-GB" sz="1500" dirty="0" smtClean="0"/>
                        <a:t>Recovery </a:t>
                      </a:r>
                      <a:endParaRPr lang="nl-NL" sz="1500" dirty="0"/>
                    </a:p>
                  </a:txBody>
                  <a:tcPr marL="91438" marR="91438" marT="45709" marB="45709"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1500" dirty="0" smtClean="0"/>
                        <a:t>Again,</a:t>
                      </a:r>
                      <a:r>
                        <a:rPr lang="en-GB" sz="1500" baseline="0" dirty="0" smtClean="0"/>
                        <a:t> it starts with the </a:t>
                      </a:r>
                      <a:r>
                        <a:rPr lang="en-GB" sz="1500" u="sng" baseline="0" dirty="0" smtClean="0"/>
                        <a:t>recognition</a:t>
                      </a:r>
                      <a:r>
                        <a:rPr lang="en-GB" sz="1500" baseline="0" dirty="0" smtClean="0"/>
                        <a:t> of those affected.</a:t>
                      </a:r>
                    </a:p>
                    <a:p>
                      <a:r>
                        <a:rPr lang="en-GB" sz="1500" baseline="0" dirty="0" smtClean="0"/>
                        <a:t>How are the resources to be </a:t>
                      </a:r>
                      <a:r>
                        <a:rPr lang="en-GB" sz="1500" u="sng" baseline="0" dirty="0" smtClean="0"/>
                        <a:t>distributed</a:t>
                      </a:r>
                      <a:r>
                        <a:rPr lang="en-GB" sz="1500" baseline="0" dirty="0" smtClean="0"/>
                        <a:t>? </a:t>
                      </a:r>
                    </a:p>
                    <a:p>
                      <a:r>
                        <a:rPr lang="en-GB" sz="1500" baseline="0" dirty="0" smtClean="0"/>
                        <a:t>How to decide on </a:t>
                      </a:r>
                      <a:r>
                        <a:rPr lang="en-GB" sz="1500" u="sng" baseline="0" dirty="0" smtClean="0"/>
                        <a:t>procedural</a:t>
                      </a:r>
                      <a:r>
                        <a:rPr lang="en-GB" sz="1500" u="none" baseline="0" dirty="0" smtClean="0"/>
                        <a:t> issues? </a:t>
                      </a:r>
                      <a:endParaRPr lang="nl-NL" sz="1500" dirty="0"/>
                    </a:p>
                  </a:txBody>
                  <a:tcPr marL="91438" marR="91438" marT="45709" marB="45709">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r>
            </a:tbl>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GB" altLang="nl-NL" smtClean="0"/>
              <a:t>Distributive justice challenges</a:t>
            </a:r>
            <a:endParaRPr lang="nl-NL" altLang="nl-NL" smtClean="0"/>
          </a:p>
        </p:txBody>
      </p:sp>
      <p:sp>
        <p:nvSpPr>
          <p:cNvPr id="15363" name="Content Placeholder 2"/>
          <p:cNvSpPr>
            <a:spLocks noGrp="1"/>
          </p:cNvSpPr>
          <p:nvPr>
            <p:ph idx="1"/>
          </p:nvPr>
        </p:nvSpPr>
        <p:spPr/>
        <p:txBody>
          <a:bodyPr/>
          <a:lstStyle/>
          <a:p>
            <a:r>
              <a:rPr lang="en-GB" altLang="nl-NL" smtClean="0"/>
              <a:t>What is the </a:t>
            </a:r>
            <a:r>
              <a:rPr lang="en-GB" altLang="nl-NL" i="1" smtClean="0"/>
              <a:t>currency </a:t>
            </a:r>
            <a:r>
              <a:rPr lang="en-GB" altLang="nl-NL" smtClean="0"/>
              <a:t> of justice? </a:t>
            </a:r>
          </a:p>
          <a:p>
            <a:pPr lvl="1"/>
            <a:r>
              <a:rPr lang="en-GB" altLang="nl-NL" smtClean="0"/>
              <a:t>Vulnerability, resources, capabilities, basic goods </a:t>
            </a:r>
          </a:p>
          <a:p>
            <a:pPr lvl="1"/>
            <a:endParaRPr lang="en-GB" altLang="nl-NL" smtClean="0"/>
          </a:p>
          <a:p>
            <a:r>
              <a:rPr lang="en-GB" altLang="nl-NL" smtClean="0"/>
              <a:t>What is the </a:t>
            </a:r>
            <a:r>
              <a:rPr lang="en-GB" altLang="nl-NL" i="1" smtClean="0"/>
              <a:t>shape </a:t>
            </a:r>
            <a:r>
              <a:rPr lang="en-GB" altLang="nl-NL" smtClean="0"/>
              <a:t>of justice? </a:t>
            </a:r>
            <a:endParaRPr lang="en-GB" altLang="nl-NL" i="1" smtClean="0"/>
          </a:p>
          <a:p>
            <a:pPr lvl="1"/>
            <a:r>
              <a:rPr lang="en-GB" altLang="nl-NL" smtClean="0"/>
              <a:t>Egalitarianism, utilitarianism, sufficientarianism, helping the least well off, etc. </a:t>
            </a:r>
          </a:p>
          <a:p>
            <a:endParaRPr lang="en-GB" altLang="nl-NL" smtClean="0"/>
          </a:p>
          <a:p>
            <a:r>
              <a:rPr lang="en-GB" altLang="nl-NL" smtClean="0"/>
              <a:t>Intergenerational justice</a:t>
            </a:r>
            <a:endParaRPr lang="nl-NL" altLang="nl-NL"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text">
  <a:themeElements>
    <a:clrScheme name="">
      <a:dk1>
        <a:srgbClr val="000000"/>
      </a:dk1>
      <a:lt1>
        <a:srgbClr val="FFFFFF"/>
      </a:lt1>
      <a:dk2>
        <a:srgbClr val="000000"/>
      </a:dk2>
      <a:lt2>
        <a:srgbClr val="108BD9"/>
      </a:lt2>
      <a:accent1>
        <a:srgbClr val="ADC610"/>
      </a:accent1>
      <a:accent2>
        <a:srgbClr val="002B60"/>
      </a:accent2>
      <a:accent3>
        <a:srgbClr val="FFFFFF"/>
      </a:accent3>
      <a:accent4>
        <a:srgbClr val="000000"/>
      </a:accent4>
      <a:accent5>
        <a:srgbClr val="D3DFAA"/>
      </a:accent5>
      <a:accent6>
        <a:srgbClr val="002656"/>
      </a:accent6>
      <a:hlink>
        <a:srgbClr val="A10058"/>
      </a:hlink>
      <a:folHlink>
        <a:srgbClr val="66BCAA"/>
      </a:folHlink>
    </a:clrScheme>
    <a:fontScheme name="text">
      <a:majorFont>
        <a:latin typeface="Bookman Old Style"/>
        <a:ea typeface=""/>
        <a:cs typeface=""/>
      </a:majorFont>
      <a:minorFont>
        <a:latin typeface="Tahoma"/>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text 1">
        <a:dk1>
          <a:srgbClr val="000000"/>
        </a:dk1>
        <a:lt1>
          <a:srgbClr val="FFFFFF"/>
        </a:lt1>
        <a:dk2>
          <a:srgbClr val="000000"/>
        </a:dk2>
        <a:lt2>
          <a:srgbClr val="108BD9"/>
        </a:lt2>
        <a:accent1>
          <a:srgbClr val="C1C700"/>
        </a:accent1>
        <a:accent2>
          <a:srgbClr val="003B74"/>
        </a:accent2>
        <a:accent3>
          <a:srgbClr val="FFFFFF"/>
        </a:accent3>
        <a:accent4>
          <a:srgbClr val="000000"/>
        </a:accent4>
        <a:accent5>
          <a:srgbClr val="DDE0AA"/>
        </a:accent5>
        <a:accent6>
          <a:srgbClr val="003568"/>
        </a:accent6>
        <a:hlink>
          <a:srgbClr val="C2006E"/>
        </a:hlink>
        <a:folHlink>
          <a:srgbClr val="7FC6B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14583</TotalTime>
  <Words>1505</Words>
  <Application>Microsoft Office PowerPoint</Application>
  <PresentationFormat>On-screen Show (4:3)</PresentationFormat>
  <Paragraphs>179</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1_text</vt:lpstr>
      <vt:lpstr>Justice and Disaster Governance </vt:lpstr>
      <vt:lpstr>Technocratic approaches err </vt:lpstr>
      <vt:lpstr>The aim and scope of presentation</vt:lpstr>
      <vt:lpstr>Particularity of radiation risk</vt:lpstr>
      <vt:lpstr>Radiation exposure situations </vt:lpstr>
      <vt:lpstr>Justice and radiation risk 1/2</vt:lpstr>
      <vt:lpstr>Justice and radiation risk 2/2</vt:lpstr>
      <vt:lpstr>Disaster cycle and justice </vt:lpstr>
      <vt:lpstr>Distributive justice challenges</vt:lpstr>
      <vt:lpstr>Fair stakeholders involvement 1/2</vt:lpstr>
      <vt:lpstr>Fair stakeholders involvement 2/2</vt:lpstr>
      <vt:lpstr>Ethical issues of expertise and information </vt:lpstr>
      <vt:lpstr>Complex &amp; uncertain knowledge </vt:lpstr>
      <vt:lpstr>“Whose maps count?”</vt:lpstr>
      <vt:lpstr>Redefining uninhabitable areas </vt:lpstr>
      <vt:lpstr>Quality of information 1/3</vt:lpstr>
      <vt:lpstr>Quality of information 2/3</vt:lpstr>
      <vt:lpstr>PowerPoint Presentation</vt:lpstr>
      <vt:lpstr>Quality of information 3/3</vt:lpstr>
      <vt:lpstr>Conclusion </vt:lpstr>
      <vt:lpstr>Thank you for your attention</vt:lpstr>
      <vt:lpstr>Disaster Management Cycle </vt:lpstr>
    </vt:vector>
  </TitlesOfParts>
  <Company>TU Delft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Ethical aspects of desing and management of technology</dc:title>
  <dc:creator>henkz</dc:creator>
  <cp:lastModifiedBy>Behnam Taebi</cp:lastModifiedBy>
  <cp:revision>1763</cp:revision>
  <cp:lastPrinted>2013-09-24T10:45:50Z</cp:lastPrinted>
  <dcterms:created xsi:type="dcterms:W3CDTF">2004-11-01T10:29:18Z</dcterms:created>
  <dcterms:modified xsi:type="dcterms:W3CDTF">2016-08-29T10:38:45Z</dcterms:modified>
</cp:coreProperties>
</file>