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7" r:id="rId3"/>
    <p:sldId id="260" r:id="rId4"/>
    <p:sldId id="261" r:id="rId5"/>
    <p:sldId id="263" r:id="rId6"/>
    <p:sldId id="262" r:id="rId7"/>
    <p:sldId id="264" r:id="rId8"/>
    <p:sldId id="265" r:id="rId9"/>
    <p:sldId id="266" r:id="rId10"/>
    <p:sldId id="267" r:id="rId11"/>
    <p:sldId id="280" r:id="rId12"/>
    <p:sldId id="268" r:id="rId13"/>
    <p:sldId id="269" r:id="rId14"/>
    <p:sldId id="270" r:id="rId15"/>
    <p:sldId id="271" r:id="rId16"/>
    <p:sldId id="272" r:id="rId17"/>
    <p:sldId id="273" r:id="rId18"/>
    <p:sldId id="274" r:id="rId19"/>
    <p:sldId id="278" r:id="rId20"/>
    <p:sldId id="275" r:id="rId21"/>
    <p:sldId id="279" r:id="rId22"/>
    <p:sldId id="276"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64" y="-48"/>
      </p:cViewPr>
      <p:guideLst>
        <p:guide orient="horz" pos="2160"/>
        <p:guide pos="2880"/>
      </p:guideLst>
    </p:cSldViewPr>
  </p:slideViewPr>
  <p:notesTextViewPr>
    <p:cViewPr>
      <p:scale>
        <a:sx n="1" d="1"/>
        <a:sy n="1" d="1"/>
      </p:scale>
      <p:origin x="0" y="0"/>
    </p:cViewPr>
  </p:notesTextViewPr>
  <p:sorterViewPr>
    <p:cViewPr>
      <p:scale>
        <a:sx n="100" d="100"/>
        <a:sy n="100" d="100"/>
      </p:scale>
      <p:origin x="0" y="24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D4554-B75A-40A0-9A59-FA03B0C55733}" type="datetimeFigureOut">
              <a:rPr lang="de-DE" smtClean="0"/>
              <a:t>30.08.2016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D860E-8CA6-4D45-B081-F47BCB96DAC5}" type="slidenum">
              <a:rPr lang="de-DE" smtClean="0"/>
              <a:t>‹Nr.›</a:t>
            </a:fld>
            <a:endParaRPr lang="de-DE"/>
          </a:p>
        </p:txBody>
      </p:sp>
    </p:spTree>
    <p:extLst>
      <p:ext uri="{BB962C8B-B14F-4D97-AF65-F5344CB8AC3E}">
        <p14:creationId xmlns:p14="http://schemas.microsoft.com/office/powerpoint/2010/main" val="207186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8BA2B17-A0AA-4C63-8F68-3E2A272AFF5F}" type="slidenum">
              <a:rPr lang="de-DE" altLang="de-DE" smtClean="0"/>
              <a:pPr eaLnBrk="1" hangingPunct="1">
                <a:spcBef>
                  <a:spcPct val="0"/>
                </a:spcBef>
              </a:pPr>
              <a:t>5</a:t>
            </a:fld>
            <a:endParaRPr lang="de-DE" altLang="de-DE"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Black" pitchFamily="34" charset="0"/>
              </a:defRPr>
            </a:lvl1pPr>
            <a:lvl2pPr marL="742950" indent="-285750" eaLnBrk="0" hangingPunct="0">
              <a:spcBef>
                <a:spcPct val="30000"/>
              </a:spcBef>
              <a:defRPr sz="1200">
                <a:solidFill>
                  <a:schemeClr val="tx1"/>
                </a:solidFill>
                <a:latin typeface="Arial Black" pitchFamily="34" charset="0"/>
              </a:defRPr>
            </a:lvl2pPr>
            <a:lvl3pPr marL="1143000" indent="-228600" eaLnBrk="0" hangingPunct="0">
              <a:spcBef>
                <a:spcPct val="30000"/>
              </a:spcBef>
              <a:defRPr sz="1200">
                <a:solidFill>
                  <a:schemeClr val="tx1"/>
                </a:solidFill>
                <a:latin typeface="Arial Black" pitchFamily="34" charset="0"/>
              </a:defRPr>
            </a:lvl3pPr>
            <a:lvl4pPr marL="1600200" indent="-228600" eaLnBrk="0" hangingPunct="0">
              <a:spcBef>
                <a:spcPct val="30000"/>
              </a:spcBef>
              <a:defRPr sz="1200">
                <a:solidFill>
                  <a:schemeClr val="tx1"/>
                </a:solidFill>
                <a:latin typeface="Arial Black" pitchFamily="34" charset="0"/>
              </a:defRPr>
            </a:lvl4pPr>
            <a:lvl5pPr marL="2057400" indent="-228600" eaLnBrk="0" hangingPunct="0">
              <a:spcBef>
                <a:spcPct val="30000"/>
              </a:spcBef>
              <a:defRPr sz="1200">
                <a:solidFill>
                  <a:schemeClr val="tx1"/>
                </a:solidFill>
                <a:latin typeface="Arial Black" pitchFamily="34" charset="0"/>
              </a:defRPr>
            </a:lvl5pPr>
            <a:lvl6pPr marL="2514600" indent="-228600" eaLnBrk="0" fontAlgn="base" hangingPunct="0">
              <a:spcBef>
                <a:spcPct val="30000"/>
              </a:spcBef>
              <a:spcAft>
                <a:spcPct val="0"/>
              </a:spcAft>
              <a:defRPr sz="1200">
                <a:solidFill>
                  <a:schemeClr val="tx1"/>
                </a:solidFill>
                <a:latin typeface="Arial Black" pitchFamily="34" charset="0"/>
              </a:defRPr>
            </a:lvl6pPr>
            <a:lvl7pPr marL="2971800" indent="-228600" eaLnBrk="0" fontAlgn="base" hangingPunct="0">
              <a:spcBef>
                <a:spcPct val="30000"/>
              </a:spcBef>
              <a:spcAft>
                <a:spcPct val="0"/>
              </a:spcAft>
              <a:defRPr sz="1200">
                <a:solidFill>
                  <a:schemeClr val="tx1"/>
                </a:solidFill>
                <a:latin typeface="Arial Black" pitchFamily="34" charset="0"/>
              </a:defRPr>
            </a:lvl7pPr>
            <a:lvl8pPr marL="3429000" indent="-228600" eaLnBrk="0" fontAlgn="base" hangingPunct="0">
              <a:spcBef>
                <a:spcPct val="30000"/>
              </a:spcBef>
              <a:spcAft>
                <a:spcPct val="0"/>
              </a:spcAft>
              <a:defRPr sz="1200">
                <a:solidFill>
                  <a:schemeClr val="tx1"/>
                </a:solidFill>
                <a:latin typeface="Arial Black" pitchFamily="34" charset="0"/>
              </a:defRPr>
            </a:lvl8pPr>
            <a:lvl9pPr marL="3886200" indent="-228600" eaLnBrk="0" fontAlgn="base" hangingPunct="0">
              <a:spcBef>
                <a:spcPct val="30000"/>
              </a:spcBef>
              <a:spcAft>
                <a:spcPct val="0"/>
              </a:spcAft>
              <a:defRPr sz="1200">
                <a:solidFill>
                  <a:schemeClr val="tx1"/>
                </a:solidFill>
                <a:latin typeface="Arial Black" pitchFamily="34" charset="0"/>
              </a:defRPr>
            </a:lvl9pPr>
          </a:lstStyle>
          <a:p>
            <a:pPr eaLnBrk="1" hangingPunct="1">
              <a:spcBef>
                <a:spcPct val="0"/>
              </a:spcBef>
            </a:pPr>
            <a:fld id="{241B2618-33A1-4B81-B5E0-E8DDE887AA84}" type="slidenum">
              <a:rPr lang="de-DE" altLang="de-DE" smtClean="0"/>
              <a:pPr eaLnBrk="1" hangingPunct="1">
                <a:spcBef>
                  <a:spcPct val="0"/>
                </a:spcBef>
              </a:pPr>
              <a:t>7</a:t>
            </a:fld>
            <a:endParaRPr lang="de-DE" altLang="de-DE"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Black" pitchFamily="34" charset="0"/>
              </a:defRPr>
            </a:lvl1pPr>
            <a:lvl2pPr marL="742950" indent="-285750" eaLnBrk="0" hangingPunct="0">
              <a:spcBef>
                <a:spcPct val="30000"/>
              </a:spcBef>
              <a:defRPr sz="1200">
                <a:solidFill>
                  <a:schemeClr val="tx1"/>
                </a:solidFill>
                <a:latin typeface="Arial Black" pitchFamily="34" charset="0"/>
              </a:defRPr>
            </a:lvl2pPr>
            <a:lvl3pPr marL="1143000" indent="-228600" eaLnBrk="0" hangingPunct="0">
              <a:spcBef>
                <a:spcPct val="30000"/>
              </a:spcBef>
              <a:defRPr sz="1200">
                <a:solidFill>
                  <a:schemeClr val="tx1"/>
                </a:solidFill>
                <a:latin typeface="Arial Black" pitchFamily="34" charset="0"/>
              </a:defRPr>
            </a:lvl3pPr>
            <a:lvl4pPr marL="1600200" indent="-228600" eaLnBrk="0" hangingPunct="0">
              <a:spcBef>
                <a:spcPct val="30000"/>
              </a:spcBef>
              <a:defRPr sz="1200">
                <a:solidFill>
                  <a:schemeClr val="tx1"/>
                </a:solidFill>
                <a:latin typeface="Arial Black" pitchFamily="34" charset="0"/>
              </a:defRPr>
            </a:lvl4pPr>
            <a:lvl5pPr marL="2057400" indent="-228600" eaLnBrk="0" hangingPunct="0">
              <a:spcBef>
                <a:spcPct val="30000"/>
              </a:spcBef>
              <a:defRPr sz="1200">
                <a:solidFill>
                  <a:schemeClr val="tx1"/>
                </a:solidFill>
                <a:latin typeface="Arial Black" pitchFamily="34" charset="0"/>
              </a:defRPr>
            </a:lvl5pPr>
            <a:lvl6pPr marL="2514600" indent="-228600" eaLnBrk="0" fontAlgn="base" hangingPunct="0">
              <a:spcBef>
                <a:spcPct val="30000"/>
              </a:spcBef>
              <a:spcAft>
                <a:spcPct val="0"/>
              </a:spcAft>
              <a:defRPr sz="1200">
                <a:solidFill>
                  <a:schemeClr val="tx1"/>
                </a:solidFill>
                <a:latin typeface="Arial Black" pitchFamily="34" charset="0"/>
              </a:defRPr>
            </a:lvl6pPr>
            <a:lvl7pPr marL="2971800" indent="-228600" eaLnBrk="0" fontAlgn="base" hangingPunct="0">
              <a:spcBef>
                <a:spcPct val="30000"/>
              </a:spcBef>
              <a:spcAft>
                <a:spcPct val="0"/>
              </a:spcAft>
              <a:defRPr sz="1200">
                <a:solidFill>
                  <a:schemeClr val="tx1"/>
                </a:solidFill>
                <a:latin typeface="Arial Black" pitchFamily="34" charset="0"/>
              </a:defRPr>
            </a:lvl7pPr>
            <a:lvl8pPr marL="3429000" indent="-228600" eaLnBrk="0" fontAlgn="base" hangingPunct="0">
              <a:spcBef>
                <a:spcPct val="30000"/>
              </a:spcBef>
              <a:spcAft>
                <a:spcPct val="0"/>
              </a:spcAft>
              <a:defRPr sz="1200">
                <a:solidFill>
                  <a:schemeClr val="tx1"/>
                </a:solidFill>
                <a:latin typeface="Arial Black" pitchFamily="34" charset="0"/>
              </a:defRPr>
            </a:lvl8pPr>
            <a:lvl9pPr marL="3886200" indent="-228600" eaLnBrk="0" fontAlgn="base" hangingPunct="0">
              <a:spcBef>
                <a:spcPct val="30000"/>
              </a:spcBef>
              <a:spcAft>
                <a:spcPct val="0"/>
              </a:spcAft>
              <a:defRPr sz="1200">
                <a:solidFill>
                  <a:schemeClr val="tx1"/>
                </a:solidFill>
                <a:latin typeface="Arial Black" pitchFamily="34" charset="0"/>
              </a:defRPr>
            </a:lvl9pPr>
          </a:lstStyle>
          <a:p>
            <a:pPr eaLnBrk="1" hangingPunct="1">
              <a:spcBef>
                <a:spcPct val="0"/>
              </a:spcBef>
            </a:pPr>
            <a:fld id="{73689C63-76A8-47C6-882B-0E17F93BE605}" type="slidenum">
              <a:rPr lang="de-DE" altLang="de-DE" smtClean="0"/>
              <a:pPr eaLnBrk="1" hangingPunct="1">
                <a:spcBef>
                  <a:spcPct val="0"/>
                </a:spcBef>
              </a:pPr>
              <a:t>9</a:t>
            </a:fld>
            <a:endParaRPr lang="de-DE" altLang="de-DE" smtClean="0"/>
          </a:p>
        </p:txBody>
      </p:sp>
      <p:sp>
        <p:nvSpPr>
          <p:cNvPr id="67587" name="Rectangle 1026"/>
          <p:cNvSpPr>
            <a:spLocks noGrp="1" noRot="1" noChangeAspect="1" noChangeArrowheads="1" noTextEdit="1"/>
          </p:cNvSpPr>
          <p:nvPr>
            <p:ph type="sldImg"/>
          </p:nvPr>
        </p:nvSpPr>
        <p:spPr>
          <a:xfrm>
            <a:off x="1143000" y="685800"/>
            <a:ext cx="4573588" cy="3430588"/>
          </a:xfrm>
          <a:solidFill>
            <a:srgbClr val="FFFFFF"/>
          </a:solidFill>
          <a:ln/>
        </p:spPr>
      </p:sp>
      <p:sp>
        <p:nvSpPr>
          <p:cNvPr id="67588" name="Rectangle 1027"/>
          <p:cNvSpPr>
            <a:spLocks noGrp="1" noChangeArrowheads="1"/>
          </p:cNvSpPr>
          <p:nvPr>
            <p:ph type="body" idx="1"/>
          </p:nvPr>
        </p:nvSpPr>
        <p:spPr>
          <a:xfrm>
            <a:off x="914400" y="4344988"/>
            <a:ext cx="5029200" cy="4113212"/>
          </a:xfrm>
          <a:solidFill>
            <a:srgbClr val="FFFFFF"/>
          </a:solidFill>
          <a:ln>
            <a:solidFill>
              <a:srgbClr val="000000"/>
            </a:solidFill>
            <a:miter lim="800000"/>
            <a:headEnd/>
            <a:tailEnd/>
          </a:ln>
        </p:spPr>
        <p:txBody>
          <a:bodyPr lIns="84408" tIns="42204" rIns="84408" bIns="42204"/>
          <a:lstStyle/>
          <a:p>
            <a:pPr eaLnBrk="1" hangingPunct="1"/>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A3F4369-268A-4A59-BC06-188317B7DA1B}" type="slidenum">
              <a:rPr lang="en-GB" altLang="de-DE" smtClean="0"/>
              <a:pPr eaLnBrk="1" hangingPunct="1">
                <a:spcBef>
                  <a:spcPct val="0"/>
                </a:spcBef>
              </a:pPr>
              <a:t>10</a:t>
            </a:fld>
            <a:endParaRPr lang="en-GB" altLang="de-DE" smtClean="0"/>
          </a:p>
        </p:txBody>
      </p:sp>
      <p:sp>
        <p:nvSpPr>
          <p:cNvPr id="139267"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Black" pitchFamily="34" charset="0"/>
              </a:defRPr>
            </a:lvl1pPr>
            <a:lvl2pPr marL="742950" indent="-285750" eaLnBrk="0" hangingPunct="0">
              <a:spcBef>
                <a:spcPct val="30000"/>
              </a:spcBef>
              <a:defRPr sz="1200">
                <a:solidFill>
                  <a:schemeClr val="tx1"/>
                </a:solidFill>
                <a:latin typeface="Arial Black" pitchFamily="34" charset="0"/>
              </a:defRPr>
            </a:lvl2pPr>
            <a:lvl3pPr marL="1143000" indent="-228600" eaLnBrk="0" hangingPunct="0">
              <a:spcBef>
                <a:spcPct val="30000"/>
              </a:spcBef>
              <a:defRPr sz="1200">
                <a:solidFill>
                  <a:schemeClr val="tx1"/>
                </a:solidFill>
                <a:latin typeface="Arial Black" pitchFamily="34" charset="0"/>
              </a:defRPr>
            </a:lvl3pPr>
            <a:lvl4pPr marL="1600200" indent="-228600" eaLnBrk="0" hangingPunct="0">
              <a:spcBef>
                <a:spcPct val="30000"/>
              </a:spcBef>
              <a:defRPr sz="1200">
                <a:solidFill>
                  <a:schemeClr val="tx1"/>
                </a:solidFill>
                <a:latin typeface="Arial Black" pitchFamily="34" charset="0"/>
              </a:defRPr>
            </a:lvl4pPr>
            <a:lvl5pPr marL="2057400" indent="-228600" eaLnBrk="0" hangingPunct="0">
              <a:spcBef>
                <a:spcPct val="30000"/>
              </a:spcBef>
              <a:defRPr sz="1200">
                <a:solidFill>
                  <a:schemeClr val="tx1"/>
                </a:solidFill>
                <a:latin typeface="Arial Black" pitchFamily="34" charset="0"/>
              </a:defRPr>
            </a:lvl5pPr>
            <a:lvl6pPr marL="2514600" indent="-228600" eaLnBrk="0" fontAlgn="base" hangingPunct="0">
              <a:spcBef>
                <a:spcPct val="30000"/>
              </a:spcBef>
              <a:spcAft>
                <a:spcPct val="0"/>
              </a:spcAft>
              <a:defRPr sz="1200">
                <a:solidFill>
                  <a:schemeClr val="tx1"/>
                </a:solidFill>
                <a:latin typeface="Arial Black" pitchFamily="34" charset="0"/>
              </a:defRPr>
            </a:lvl6pPr>
            <a:lvl7pPr marL="2971800" indent="-228600" eaLnBrk="0" fontAlgn="base" hangingPunct="0">
              <a:spcBef>
                <a:spcPct val="30000"/>
              </a:spcBef>
              <a:spcAft>
                <a:spcPct val="0"/>
              </a:spcAft>
              <a:defRPr sz="1200">
                <a:solidFill>
                  <a:schemeClr val="tx1"/>
                </a:solidFill>
                <a:latin typeface="Arial Black" pitchFamily="34" charset="0"/>
              </a:defRPr>
            </a:lvl7pPr>
            <a:lvl8pPr marL="3429000" indent="-228600" eaLnBrk="0" fontAlgn="base" hangingPunct="0">
              <a:spcBef>
                <a:spcPct val="30000"/>
              </a:spcBef>
              <a:spcAft>
                <a:spcPct val="0"/>
              </a:spcAft>
              <a:defRPr sz="1200">
                <a:solidFill>
                  <a:schemeClr val="tx1"/>
                </a:solidFill>
                <a:latin typeface="Arial Black" pitchFamily="34" charset="0"/>
              </a:defRPr>
            </a:lvl8pPr>
            <a:lvl9pPr marL="3886200" indent="-228600" eaLnBrk="0" fontAlgn="base" hangingPunct="0">
              <a:spcBef>
                <a:spcPct val="30000"/>
              </a:spcBef>
              <a:spcAft>
                <a:spcPct val="0"/>
              </a:spcAft>
              <a:defRPr sz="1200">
                <a:solidFill>
                  <a:schemeClr val="tx1"/>
                </a:solidFill>
                <a:latin typeface="Arial Black" pitchFamily="34" charset="0"/>
              </a:defRPr>
            </a:lvl9pPr>
          </a:lstStyle>
          <a:p>
            <a:pPr eaLnBrk="1" hangingPunct="1">
              <a:spcBef>
                <a:spcPct val="0"/>
              </a:spcBef>
            </a:pPr>
            <a:fld id="{F2288514-A003-489D-93CD-300E29DB249A}" type="slidenum">
              <a:rPr lang="de-DE" altLang="de-DE" smtClean="0"/>
              <a:pPr eaLnBrk="1" hangingPunct="1">
                <a:spcBef>
                  <a:spcPct val="0"/>
                </a:spcBef>
              </a:pPr>
              <a:t>11</a:t>
            </a:fld>
            <a:endParaRPr lang="de-DE" altLang="de-DE" smtClean="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8A426-885B-4BF6-ADAC-5FC5BE8D374F}" type="slidenum">
              <a:rPr lang="de-DE" altLang="de-DE"/>
              <a:pPr/>
              <a:t>21</a:t>
            </a:fld>
            <a:endParaRPr lang="de-DE" altLang="de-DE"/>
          </a:p>
        </p:txBody>
      </p:sp>
      <p:sp>
        <p:nvSpPr>
          <p:cNvPr id="180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0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4BBB2A8-86CF-4952-A8FA-CDC1CB3B7EFD}" type="datetimeFigureOut">
              <a:rPr lang="de-DE" smtClean="0"/>
              <a:t>30.08.2016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2936DB-46C7-4829-A4A5-6D684F4A1A09}" type="slidenum">
              <a:rPr lang="de-DE" smtClean="0"/>
              <a:t>‹Nr.›</a:t>
            </a:fld>
            <a:endParaRPr lang="de-DE"/>
          </a:p>
        </p:txBody>
      </p:sp>
    </p:spTree>
    <p:extLst>
      <p:ext uri="{BB962C8B-B14F-4D97-AF65-F5344CB8AC3E}">
        <p14:creationId xmlns:p14="http://schemas.microsoft.com/office/powerpoint/2010/main" val="300777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4BBB2A8-86CF-4952-A8FA-CDC1CB3B7EFD}" type="datetimeFigureOut">
              <a:rPr lang="de-DE" smtClean="0"/>
              <a:t>30.08.2016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2936DB-46C7-4829-A4A5-6D684F4A1A09}" type="slidenum">
              <a:rPr lang="de-DE" smtClean="0"/>
              <a:t>‹Nr.›</a:t>
            </a:fld>
            <a:endParaRPr lang="de-DE"/>
          </a:p>
        </p:txBody>
      </p:sp>
    </p:spTree>
    <p:extLst>
      <p:ext uri="{BB962C8B-B14F-4D97-AF65-F5344CB8AC3E}">
        <p14:creationId xmlns:p14="http://schemas.microsoft.com/office/powerpoint/2010/main" val="284201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4BBB2A8-86CF-4952-A8FA-CDC1CB3B7EFD}" type="datetimeFigureOut">
              <a:rPr lang="de-DE" smtClean="0"/>
              <a:t>30.08.2016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2936DB-46C7-4829-A4A5-6D684F4A1A09}" type="slidenum">
              <a:rPr lang="de-DE" smtClean="0"/>
              <a:t>‹Nr.›</a:t>
            </a:fld>
            <a:endParaRPr lang="de-DE"/>
          </a:p>
        </p:txBody>
      </p:sp>
    </p:spTree>
    <p:extLst>
      <p:ext uri="{BB962C8B-B14F-4D97-AF65-F5344CB8AC3E}">
        <p14:creationId xmlns:p14="http://schemas.microsoft.com/office/powerpoint/2010/main" val="312758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685800" y="1981200"/>
            <a:ext cx="7772400" cy="4114800"/>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Streffer-2015</a:t>
            </a:r>
          </a:p>
        </p:txBody>
      </p:sp>
      <p:sp>
        <p:nvSpPr>
          <p:cNvPr id="6" name="Rectangle 6"/>
          <p:cNvSpPr>
            <a:spLocks noGrp="1" noChangeArrowheads="1"/>
          </p:cNvSpPr>
          <p:nvPr>
            <p:ph type="sldNum" sz="quarter" idx="12"/>
          </p:nvPr>
        </p:nvSpPr>
        <p:spPr>
          <a:ln/>
        </p:spPr>
        <p:txBody>
          <a:bodyPr/>
          <a:lstStyle>
            <a:lvl1pPr>
              <a:defRPr/>
            </a:lvl1pPr>
          </a:lstStyle>
          <a:p>
            <a:pPr>
              <a:defRPr/>
            </a:pPr>
            <a:fld id="{B84ACACF-5A0E-4988-B747-D5D8235C97A9}" type="slidenum">
              <a:rPr lang="de-DE"/>
              <a:pPr>
                <a:defRPr/>
              </a:pPr>
              <a:t>‹Nr.›</a:t>
            </a:fld>
            <a:endParaRPr lang="de-DE"/>
          </a:p>
        </p:txBody>
      </p:sp>
    </p:spTree>
    <p:extLst>
      <p:ext uri="{BB962C8B-B14F-4D97-AF65-F5344CB8AC3E}">
        <p14:creationId xmlns:p14="http://schemas.microsoft.com/office/powerpoint/2010/main" val="345548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4BBB2A8-86CF-4952-A8FA-CDC1CB3B7EFD}" type="datetimeFigureOut">
              <a:rPr lang="de-DE" smtClean="0"/>
              <a:t>30.08.2016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2936DB-46C7-4829-A4A5-6D684F4A1A09}" type="slidenum">
              <a:rPr lang="de-DE" smtClean="0"/>
              <a:t>‹Nr.›</a:t>
            </a:fld>
            <a:endParaRPr lang="de-DE"/>
          </a:p>
        </p:txBody>
      </p:sp>
    </p:spTree>
    <p:extLst>
      <p:ext uri="{BB962C8B-B14F-4D97-AF65-F5344CB8AC3E}">
        <p14:creationId xmlns:p14="http://schemas.microsoft.com/office/powerpoint/2010/main" val="242241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4BBB2A8-86CF-4952-A8FA-CDC1CB3B7EFD}" type="datetimeFigureOut">
              <a:rPr lang="de-DE" smtClean="0"/>
              <a:t>30.08.2016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2936DB-46C7-4829-A4A5-6D684F4A1A09}" type="slidenum">
              <a:rPr lang="de-DE" smtClean="0"/>
              <a:t>‹Nr.›</a:t>
            </a:fld>
            <a:endParaRPr lang="de-DE"/>
          </a:p>
        </p:txBody>
      </p:sp>
    </p:spTree>
    <p:extLst>
      <p:ext uri="{BB962C8B-B14F-4D97-AF65-F5344CB8AC3E}">
        <p14:creationId xmlns:p14="http://schemas.microsoft.com/office/powerpoint/2010/main" val="373195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4BBB2A8-86CF-4952-A8FA-CDC1CB3B7EFD}" type="datetimeFigureOut">
              <a:rPr lang="de-DE" smtClean="0"/>
              <a:t>30.08.2016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2936DB-46C7-4829-A4A5-6D684F4A1A09}" type="slidenum">
              <a:rPr lang="de-DE" smtClean="0"/>
              <a:t>‹Nr.›</a:t>
            </a:fld>
            <a:endParaRPr lang="de-DE"/>
          </a:p>
        </p:txBody>
      </p:sp>
    </p:spTree>
    <p:extLst>
      <p:ext uri="{BB962C8B-B14F-4D97-AF65-F5344CB8AC3E}">
        <p14:creationId xmlns:p14="http://schemas.microsoft.com/office/powerpoint/2010/main" val="204838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4BBB2A8-86CF-4952-A8FA-CDC1CB3B7EFD}" type="datetimeFigureOut">
              <a:rPr lang="de-DE" smtClean="0"/>
              <a:t>30.08.2016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82936DB-46C7-4829-A4A5-6D684F4A1A09}" type="slidenum">
              <a:rPr lang="de-DE" smtClean="0"/>
              <a:t>‹Nr.›</a:t>
            </a:fld>
            <a:endParaRPr lang="de-DE"/>
          </a:p>
        </p:txBody>
      </p:sp>
    </p:spTree>
    <p:extLst>
      <p:ext uri="{BB962C8B-B14F-4D97-AF65-F5344CB8AC3E}">
        <p14:creationId xmlns:p14="http://schemas.microsoft.com/office/powerpoint/2010/main" val="202008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4BBB2A8-86CF-4952-A8FA-CDC1CB3B7EFD}" type="datetimeFigureOut">
              <a:rPr lang="de-DE" smtClean="0"/>
              <a:t>30.08.2016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82936DB-46C7-4829-A4A5-6D684F4A1A09}" type="slidenum">
              <a:rPr lang="de-DE" smtClean="0"/>
              <a:t>‹Nr.›</a:t>
            </a:fld>
            <a:endParaRPr lang="de-DE"/>
          </a:p>
        </p:txBody>
      </p:sp>
    </p:spTree>
    <p:extLst>
      <p:ext uri="{BB962C8B-B14F-4D97-AF65-F5344CB8AC3E}">
        <p14:creationId xmlns:p14="http://schemas.microsoft.com/office/powerpoint/2010/main" val="387365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4BBB2A8-86CF-4952-A8FA-CDC1CB3B7EFD}" type="datetimeFigureOut">
              <a:rPr lang="de-DE" smtClean="0"/>
              <a:t>30.08.2016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82936DB-46C7-4829-A4A5-6D684F4A1A09}" type="slidenum">
              <a:rPr lang="de-DE" smtClean="0"/>
              <a:t>‹Nr.›</a:t>
            </a:fld>
            <a:endParaRPr lang="de-DE"/>
          </a:p>
        </p:txBody>
      </p:sp>
    </p:spTree>
    <p:extLst>
      <p:ext uri="{BB962C8B-B14F-4D97-AF65-F5344CB8AC3E}">
        <p14:creationId xmlns:p14="http://schemas.microsoft.com/office/powerpoint/2010/main" val="348416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4BBB2A8-86CF-4952-A8FA-CDC1CB3B7EFD}" type="datetimeFigureOut">
              <a:rPr lang="de-DE" smtClean="0"/>
              <a:t>30.08.2016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2936DB-46C7-4829-A4A5-6D684F4A1A09}" type="slidenum">
              <a:rPr lang="de-DE" smtClean="0"/>
              <a:t>‹Nr.›</a:t>
            </a:fld>
            <a:endParaRPr lang="de-DE"/>
          </a:p>
        </p:txBody>
      </p:sp>
    </p:spTree>
    <p:extLst>
      <p:ext uri="{BB962C8B-B14F-4D97-AF65-F5344CB8AC3E}">
        <p14:creationId xmlns:p14="http://schemas.microsoft.com/office/powerpoint/2010/main" val="364815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4BBB2A8-86CF-4952-A8FA-CDC1CB3B7EFD}" type="datetimeFigureOut">
              <a:rPr lang="de-DE" smtClean="0"/>
              <a:t>30.08.2016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2936DB-46C7-4829-A4A5-6D684F4A1A09}" type="slidenum">
              <a:rPr lang="de-DE" smtClean="0"/>
              <a:t>‹Nr.›</a:t>
            </a:fld>
            <a:endParaRPr lang="de-DE"/>
          </a:p>
        </p:txBody>
      </p:sp>
    </p:spTree>
    <p:extLst>
      <p:ext uri="{BB962C8B-B14F-4D97-AF65-F5344CB8AC3E}">
        <p14:creationId xmlns:p14="http://schemas.microsoft.com/office/powerpoint/2010/main" val="161916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BB2A8-86CF-4952-A8FA-CDC1CB3B7EFD}" type="datetimeFigureOut">
              <a:rPr lang="de-DE" smtClean="0"/>
              <a:t>30.08.2016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936DB-46C7-4829-A4A5-6D684F4A1A09}" type="slidenum">
              <a:rPr lang="de-DE" smtClean="0"/>
              <a:t>‹Nr.›</a:t>
            </a:fld>
            <a:endParaRPr lang="de-DE"/>
          </a:p>
        </p:txBody>
      </p:sp>
    </p:spTree>
    <p:extLst>
      <p:ext uri="{BB962C8B-B14F-4D97-AF65-F5344CB8AC3E}">
        <p14:creationId xmlns:p14="http://schemas.microsoft.com/office/powerpoint/2010/main" val="1579761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reffer.essen@t-online.d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wga.hu/art/f/friedric/2/209fried.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548680"/>
            <a:ext cx="8712968" cy="5673348"/>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Risk </a:t>
            </a:r>
            <a:r>
              <a:rPr lang="en-US" sz="4000" b="1" dirty="0">
                <a:latin typeface="Times New Roman" panose="02020603050405020304" pitchFamily="18" charset="0"/>
                <a:cs typeface="Times New Roman" panose="02020603050405020304" pitchFamily="18" charset="0"/>
              </a:rPr>
              <a:t>of Low (Radiation) Doses: </a:t>
            </a:r>
            <a:endParaRPr lang="de-DE" sz="4000"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Precautionary Principle and </a:t>
            </a:r>
            <a:r>
              <a:rPr lang="en-US" sz="3600" b="1" dirty="0" smtClean="0">
                <a:latin typeface="Times New Roman" panose="02020603050405020304" pitchFamily="18" charset="0"/>
                <a:cs typeface="Times New Roman" panose="02020603050405020304" pitchFamily="18" charset="0"/>
              </a:rPr>
              <a:t>Uncertainties</a:t>
            </a:r>
            <a:r>
              <a:rPr lang="en-US" sz="3600" b="1" baseline="30000" dirty="0" smtClean="0">
                <a:latin typeface="Times New Roman" panose="02020603050405020304" pitchFamily="18" charset="0"/>
                <a:cs typeface="Times New Roman" panose="02020603050405020304" pitchFamily="18" charset="0"/>
              </a:rPr>
              <a:t>1)</a:t>
            </a:r>
            <a:endParaRPr lang="en-US" sz="3600" b="1" dirty="0" smtClean="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a:p>
            <a:pPr algn="ctr"/>
            <a:endParaRPr lang="de-DE" sz="36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Christian </a:t>
            </a:r>
            <a:r>
              <a:rPr lang="en-US" sz="2800" dirty="0" err="1">
                <a:latin typeface="Times New Roman" panose="02020603050405020304" pitchFamily="18" charset="0"/>
                <a:cs typeface="Times New Roman" panose="02020603050405020304" pitchFamily="18" charset="0"/>
              </a:rPr>
              <a:t>Streffer</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University Clinics </a:t>
            </a:r>
            <a:r>
              <a:rPr lang="en-US" sz="2800" smtClean="0">
                <a:latin typeface="Times New Roman" panose="02020603050405020304" pitchFamily="18" charset="0"/>
                <a:cs typeface="Times New Roman" panose="02020603050405020304" pitchFamily="18" charset="0"/>
              </a:rPr>
              <a:t>Essen, Essen</a:t>
            </a:r>
            <a:r>
              <a:rPr lang="en-US" sz="2800" dirty="0" smtClean="0">
                <a:latin typeface="Times New Roman" panose="02020603050405020304" pitchFamily="18" charset="0"/>
                <a:cs typeface="Times New Roman" panose="02020603050405020304" pitchFamily="18" charset="0"/>
              </a:rPr>
              <a:t>, Germany</a:t>
            </a:r>
          </a:p>
          <a:p>
            <a:r>
              <a:rPr lang="en-US" sz="2400" dirty="0" smtClean="0">
                <a:latin typeface="Times New Roman" panose="02020603050405020304" pitchFamily="18" charset="0"/>
                <a:cs typeface="Times New Roman" panose="02020603050405020304" pitchFamily="18" charset="0"/>
                <a:hlinkClick r:id="rId2"/>
              </a:rPr>
              <a:t>streffer.essen@t-online.de</a:t>
            </a:r>
            <a:r>
              <a:rPr lang="en-US" sz="2400" dirty="0" smtClean="0">
                <a:latin typeface="Times New Roman" panose="02020603050405020304" pitchFamily="18" charset="0"/>
                <a:cs typeface="Times New Roman" panose="02020603050405020304" pitchFamily="18" charset="0"/>
              </a:rPr>
              <a:t> </a:t>
            </a:r>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1600" baseline="30000" dirty="0">
              <a:latin typeface="Times New Roman" panose="02020603050405020304" pitchFamily="18" charset="0"/>
              <a:cs typeface="Times New Roman" panose="02020603050405020304" pitchFamily="18" charset="0"/>
            </a:endParaRPr>
          </a:p>
          <a:p>
            <a:r>
              <a:rPr lang="de-DE" sz="2000" baseline="30000" dirty="0" smtClean="0">
                <a:latin typeface="Times New Roman" panose="02020603050405020304" pitchFamily="18" charset="0"/>
                <a:cs typeface="Times New Roman" panose="02020603050405020304" pitchFamily="18" charset="0"/>
              </a:rPr>
              <a:t>1)</a:t>
            </a:r>
            <a:r>
              <a:rPr lang="de-DE" sz="2000" dirty="0" err="1" smtClean="0">
                <a:latin typeface="Times New Roman" panose="02020603050405020304" pitchFamily="18" charset="0"/>
                <a:cs typeface="Times New Roman" panose="02020603050405020304" pitchFamily="18" charset="0"/>
              </a:rPr>
              <a:t>Partly</a:t>
            </a:r>
            <a:r>
              <a:rPr lang="de-DE" sz="2000" dirty="0" smtClean="0">
                <a:latin typeface="Times New Roman" panose="02020603050405020304" pitchFamily="18" charset="0"/>
                <a:cs typeface="Times New Roman" panose="02020603050405020304" pitchFamily="18" charset="0"/>
              </a:rPr>
              <a:t> </a:t>
            </a:r>
            <a:r>
              <a:rPr lang="de-DE" sz="2000" dirty="0" err="1" smtClean="0">
                <a:latin typeface="Times New Roman" panose="02020603050405020304" pitchFamily="18" charset="0"/>
                <a:cs typeface="Times New Roman" panose="02020603050405020304" pitchFamily="18" charset="0"/>
              </a:rPr>
              <a:t>based</a:t>
            </a:r>
            <a:r>
              <a:rPr lang="de-DE" sz="2000" dirty="0" smtClean="0">
                <a:latin typeface="Times New Roman" panose="02020603050405020304" pitchFamily="18" charset="0"/>
                <a:cs typeface="Times New Roman" panose="02020603050405020304" pitchFamily="18" charset="0"/>
              </a:rPr>
              <a:t> on: </a:t>
            </a:r>
            <a:r>
              <a:rPr lang="de-DE" sz="2000" dirty="0" smtClean="0"/>
              <a:t>C</a:t>
            </a:r>
            <a:r>
              <a:rPr lang="de-DE" sz="2000" dirty="0"/>
              <a:t>. </a:t>
            </a:r>
            <a:r>
              <a:rPr lang="de-DE" sz="2000" dirty="0" err="1"/>
              <a:t>Streffer</a:t>
            </a:r>
            <a:r>
              <a:rPr lang="de-DE" sz="2000" dirty="0"/>
              <a:t>, H. </a:t>
            </a:r>
            <a:r>
              <a:rPr lang="de-DE" sz="2000" dirty="0" err="1"/>
              <a:t>Bolt</a:t>
            </a:r>
            <a:r>
              <a:rPr lang="de-DE" sz="2000" dirty="0"/>
              <a:t>, D. </a:t>
            </a:r>
            <a:r>
              <a:rPr lang="de-DE" sz="2000" dirty="0" err="1"/>
              <a:t>Follesdal</a:t>
            </a:r>
            <a:r>
              <a:rPr lang="de-DE" sz="2000" dirty="0"/>
              <a:t>, P. Hall, J.G. </a:t>
            </a:r>
            <a:r>
              <a:rPr lang="de-DE" sz="2000" dirty="0" err="1"/>
              <a:t>Hengstler</a:t>
            </a:r>
            <a:r>
              <a:rPr lang="de-DE" sz="2000" dirty="0"/>
              <a:t>, P. Jacob, D. </a:t>
            </a:r>
            <a:r>
              <a:rPr lang="de-DE" sz="2000" dirty="0" err="1" smtClean="0"/>
              <a:t>Oughton</a:t>
            </a:r>
            <a:r>
              <a:rPr lang="de-DE" sz="2000" dirty="0" smtClean="0"/>
              <a:t>, </a:t>
            </a:r>
            <a:r>
              <a:rPr lang="de-DE" sz="2000" dirty="0"/>
              <a:t>K. </a:t>
            </a:r>
            <a:r>
              <a:rPr lang="de-DE" sz="2000" dirty="0" err="1"/>
              <a:t>Prieß</a:t>
            </a:r>
            <a:r>
              <a:rPr lang="de-DE" sz="2000" dirty="0"/>
              <a:t>, E. Rehbinder und E. </a:t>
            </a:r>
            <a:r>
              <a:rPr lang="de-DE" sz="2000" dirty="0" err="1"/>
              <a:t>Swaton</a:t>
            </a:r>
            <a:endParaRPr lang="de-DE" sz="2000" dirty="0"/>
          </a:p>
          <a:p>
            <a:r>
              <a:rPr lang="en-GB" sz="2000" dirty="0"/>
              <a:t>Low Dose Exposures in the Environment – Dose-Effect Relations and Risk Evaluations, Springer-</a:t>
            </a:r>
            <a:r>
              <a:rPr lang="en-GB" sz="2000" dirty="0" err="1"/>
              <a:t>Verlag</a:t>
            </a:r>
            <a:r>
              <a:rPr lang="en-GB" sz="2000" dirty="0"/>
              <a:t> Berlin-Heidelberg-New York, 2004</a:t>
            </a:r>
            <a:endParaRPr lang="de-DE" sz="2000" dirty="0"/>
          </a:p>
          <a:p>
            <a:endParaRPr lang="de-DE" sz="2000" dirty="0" smtClean="0">
              <a:latin typeface="Times New Roman" panose="02020603050405020304" pitchFamily="18" charset="0"/>
              <a:cs typeface="Times New Roman" panose="02020603050405020304" pitchFamily="18" charset="0"/>
            </a:endParaRPr>
          </a:p>
        </p:txBody>
      </p:sp>
      <p:sp>
        <p:nvSpPr>
          <p:cNvPr id="3" name="Foliennummernplatzhalter 2"/>
          <p:cNvSpPr>
            <a:spLocks noGrp="1"/>
          </p:cNvSpPr>
          <p:nvPr>
            <p:ph type="sldNum" sz="quarter" idx="12"/>
          </p:nvPr>
        </p:nvSpPr>
        <p:spPr/>
        <p:txBody>
          <a:bodyPr/>
          <a:lstStyle/>
          <a:p>
            <a:fld id="{2B3DBF8D-2E2E-4DC8-A998-2782A544F534}" type="slidenum">
              <a:rPr lang="de-DE" smtClean="0"/>
              <a:t>1</a:t>
            </a:fld>
            <a:endParaRPr lang="de-DE"/>
          </a:p>
        </p:txBody>
      </p:sp>
    </p:spTree>
    <p:extLst>
      <p:ext uri="{BB962C8B-B14F-4D97-AF65-F5344CB8AC3E}">
        <p14:creationId xmlns:p14="http://schemas.microsoft.com/office/powerpoint/2010/main" val="473614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endParaRPr lang="de-DE" altLang="de-DE" smtClean="0"/>
          </a:p>
        </p:txBody>
      </p:sp>
      <p:sp>
        <p:nvSpPr>
          <p:cNvPr id="39939" name="Rectangle 3"/>
          <p:cNvSpPr>
            <a:spLocks noChangeArrowheads="1"/>
          </p:cNvSpPr>
          <p:nvPr/>
        </p:nvSpPr>
        <p:spPr bwMode="auto">
          <a:xfrm>
            <a:off x="2474913" y="193357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de-DE" altLang="de-DE" sz="2400"/>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0" y="6096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0" y="1524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sz="2400" b="1"/>
              <a:t>Possibilities of Extrapolation into the lower Dose Range</a:t>
            </a:r>
          </a:p>
        </p:txBody>
      </p:sp>
      <p:sp>
        <p:nvSpPr>
          <p:cNvPr id="39942" name="AutoShape 6"/>
          <p:cNvSpPr>
            <a:spLocks noChangeArrowheads="1"/>
          </p:cNvSpPr>
          <p:nvPr/>
        </p:nvSpPr>
        <p:spPr bwMode="auto">
          <a:xfrm>
            <a:off x="3733800" y="2743200"/>
            <a:ext cx="685800" cy="152400"/>
          </a:xfrm>
          <a:prstGeom prst="right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de-DE" altLang="de-DE" sz="2400"/>
          </a:p>
        </p:txBody>
      </p:sp>
      <p:sp>
        <p:nvSpPr>
          <p:cNvPr id="39943" name="AutoShape 7"/>
          <p:cNvSpPr>
            <a:spLocks noChangeArrowheads="1"/>
          </p:cNvSpPr>
          <p:nvPr/>
        </p:nvSpPr>
        <p:spPr bwMode="auto">
          <a:xfrm>
            <a:off x="3009900" y="3200400"/>
            <a:ext cx="1447800" cy="152400"/>
          </a:xfrm>
          <a:prstGeom prst="rightArrow">
            <a:avLst>
              <a:gd name="adj1" fmla="val 50000"/>
              <a:gd name="adj2" fmla="val 2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de-DE" altLang="de-DE" sz="2400"/>
          </a:p>
        </p:txBody>
      </p:sp>
      <p:sp>
        <p:nvSpPr>
          <p:cNvPr id="39944" name="Text Box 8"/>
          <p:cNvSpPr txBox="1">
            <a:spLocks noChangeArrowheads="1"/>
          </p:cNvSpPr>
          <p:nvPr/>
        </p:nvSpPr>
        <p:spPr bwMode="auto">
          <a:xfrm>
            <a:off x="3962400" y="4754562"/>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de-DE" altLang="de-DE" sz="2000" b="1" dirty="0"/>
              <a:t>Linear-</a:t>
            </a:r>
            <a:r>
              <a:rPr lang="de-DE" altLang="de-DE" sz="2000" b="1" dirty="0" err="1"/>
              <a:t>quadratic</a:t>
            </a:r>
            <a:endParaRPr lang="de-DE" altLang="de-DE" sz="2000" b="1" dirty="0"/>
          </a:p>
        </p:txBody>
      </p:sp>
      <p:sp>
        <p:nvSpPr>
          <p:cNvPr id="39945" name="AutoShape 9"/>
          <p:cNvSpPr>
            <a:spLocks noChangeArrowheads="1"/>
          </p:cNvSpPr>
          <p:nvPr/>
        </p:nvSpPr>
        <p:spPr bwMode="auto">
          <a:xfrm>
            <a:off x="3059832" y="4876800"/>
            <a:ext cx="838200" cy="152400"/>
          </a:xfrm>
          <a:prstGeom prst="leftArrow">
            <a:avLst>
              <a:gd name="adj1" fmla="val 50000"/>
              <a:gd name="adj2" fmla="val 1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de-DE" altLang="de-DE" sz="2400"/>
          </a:p>
        </p:txBody>
      </p:sp>
      <p:sp>
        <p:nvSpPr>
          <p:cNvPr id="39946" name="Text Box 10"/>
          <p:cNvSpPr>
            <a:spLocks noGrp="1" noChangeArrowheads="1"/>
          </p:cNvSpPr>
          <p:nvPr>
            <p:ph type="body" idx="1"/>
          </p:nvPr>
        </p:nvSpPr>
        <p:spPr>
          <a:xfrm>
            <a:off x="1371600" y="2590800"/>
            <a:ext cx="7772400" cy="4114800"/>
          </a:xfrm>
          <a:noFill/>
        </p:spPr>
        <p:txBody>
          <a:bodyPr/>
          <a:lstStyle/>
          <a:p>
            <a:pPr eaLnBrk="1" hangingPunct="1">
              <a:spcBef>
                <a:spcPct val="50000"/>
              </a:spcBef>
              <a:buFontTx/>
              <a:buNone/>
            </a:pPr>
            <a:r>
              <a:rPr lang="de-DE" altLang="de-DE" sz="2000" b="1" smtClean="0"/>
              <a:t>                 Supralinear</a:t>
            </a:r>
          </a:p>
          <a:p>
            <a:pPr eaLnBrk="1" hangingPunct="1">
              <a:spcBef>
                <a:spcPct val="50000"/>
              </a:spcBef>
              <a:buFontTx/>
              <a:buNone/>
            </a:pPr>
            <a:r>
              <a:rPr lang="de-DE" altLang="de-DE" sz="2000" b="1" smtClean="0"/>
              <a:t>            Linear</a:t>
            </a:r>
          </a:p>
        </p:txBody>
      </p:sp>
      <p:sp>
        <p:nvSpPr>
          <p:cNvPr id="39947" name="Text Box 11"/>
          <p:cNvSpPr txBox="1">
            <a:spLocks noChangeArrowheads="1"/>
          </p:cNvSpPr>
          <p:nvPr/>
        </p:nvSpPr>
        <p:spPr bwMode="auto">
          <a:xfrm>
            <a:off x="1676400" y="8382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de-DE" altLang="de-DE" sz="2400"/>
          </a:p>
        </p:txBody>
      </p:sp>
      <p:sp>
        <p:nvSpPr>
          <p:cNvPr id="194572" name="Text Box 12"/>
          <p:cNvSpPr txBox="1">
            <a:spLocks noChangeArrowheads="1"/>
          </p:cNvSpPr>
          <p:nvPr/>
        </p:nvSpPr>
        <p:spPr bwMode="auto">
          <a:xfrm>
            <a:off x="1828800" y="91440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de-DE" altLang="de-DE" sz="2400" b="1" u="sng">
                <a:solidFill>
                  <a:srgbClr val="FF0000"/>
                </a:solidFill>
              </a:rPr>
              <a:t>LNT </a:t>
            </a:r>
            <a:r>
              <a:rPr lang="de-DE" altLang="de-DE" sz="2400" b="1" u="sng"/>
              <a:t>is strongly disputed:</a:t>
            </a:r>
            <a:r>
              <a:rPr lang="de-DE" altLang="de-DE" sz="2400" b="1"/>
              <a:t> Modifications by Mechanisms of </a:t>
            </a:r>
            <a:r>
              <a:rPr lang="de-DE" altLang="de-DE" sz="2400" b="1">
                <a:solidFill>
                  <a:srgbClr val="FF0000"/>
                </a:solidFill>
              </a:rPr>
              <a:t>„New Biology“ </a:t>
            </a:r>
            <a:r>
              <a:rPr lang="de-DE" altLang="de-DE" sz="2400" b="1"/>
              <a:t>may be possible.</a:t>
            </a:r>
            <a:endParaRPr lang="de-DE" altLang="de-DE" sz="2400" b="1">
              <a:solidFill>
                <a:srgbClr val="FF0000"/>
              </a:solidFill>
            </a:endParaRPr>
          </a:p>
        </p:txBody>
      </p:sp>
      <p:sp>
        <p:nvSpPr>
          <p:cNvPr id="194573" name="Text Box 13"/>
          <p:cNvSpPr txBox="1">
            <a:spLocks noChangeArrowheads="1"/>
          </p:cNvSpPr>
          <p:nvPr/>
        </p:nvSpPr>
        <p:spPr bwMode="auto">
          <a:xfrm>
            <a:off x="1885545" y="4064236"/>
            <a:ext cx="1676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de-DE" altLang="de-DE" sz="6000" b="1">
                <a:solidFill>
                  <a:srgbClr val="FF0000"/>
                </a:solidFill>
              </a:rPr>
              <a:t>?</a:t>
            </a:r>
          </a:p>
        </p:txBody>
      </p:sp>
      <p:sp>
        <p:nvSpPr>
          <p:cNvPr id="2" name="Foliennummernplatzhalter 1"/>
          <p:cNvSpPr>
            <a:spLocks noGrp="1"/>
          </p:cNvSpPr>
          <p:nvPr>
            <p:ph type="sldNum" sz="quarter" idx="12"/>
          </p:nvPr>
        </p:nvSpPr>
        <p:spPr/>
        <p:txBody>
          <a:bodyPr/>
          <a:lstStyle/>
          <a:p>
            <a:fld id="{2B3DBF8D-2E2E-4DC8-A998-2782A544F534}" type="slidenum">
              <a:rPr lang="de-DE" smtClean="0"/>
              <a:t>10</a:t>
            </a:fld>
            <a:endParaRPr lang="de-DE"/>
          </a:p>
        </p:txBody>
      </p:sp>
    </p:spTree>
    <p:extLst>
      <p:ext uri="{BB962C8B-B14F-4D97-AF65-F5344CB8AC3E}">
        <p14:creationId xmlns:p14="http://schemas.microsoft.com/office/powerpoint/2010/main" val="909146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73"/>
                                        </p:tgtEl>
                                        <p:attrNameLst>
                                          <p:attrName>style.visibility</p:attrName>
                                        </p:attrNameLst>
                                      </p:cBhvr>
                                      <p:to>
                                        <p:strVal val="visible"/>
                                      </p:to>
                                    </p:set>
                                    <p:anim calcmode="lin" valueType="num">
                                      <p:cBhvr additive="base">
                                        <p:cTn id="7" dur="500" fill="hold"/>
                                        <p:tgtEl>
                                          <p:spTgt spid="194573"/>
                                        </p:tgtEl>
                                        <p:attrNameLst>
                                          <p:attrName>ppt_x</p:attrName>
                                        </p:attrNameLst>
                                      </p:cBhvr>
                                      <p:tavLst>
                                        <p:tav tm="0">
                                          <p:val>
                                            <p:strVal val="0-#ppt_w/2"/>
                                          </p:val>
                                        </p:tav>
                                        <p:tav tm="100000">
                                          <p:val>
                                            <p:strVal val="#ppt_x"/>
                                          </p:val>
                                        </p:tav>
                                      </p:tavLst>
                                    </p:anim>
                                    <p:anim calcmode="lin" valueType="num">
                                      <p:cBhvr additive="base">
                                        <p:cTn id="8" dur="500" fill="hold"/>
                                        <p:tgtEl>
                                          <p:spTgt spid="1945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72"/>
                                        </p:tgtEl>
                                        <p:attrNameLst>
                                          <p:attrName>style.visibility</p:attrName>
                                        </p:attrNameLst>
                                      </p:cBhvr>
                                      <p:to>
                                        <p:strVal val="visible"/>
                                      </p:to>
                                    </p:set>
                                    <p:anim calcmode="lin" valueType="num">
                                      <p:cBhvr additive="base">
                                        <p:cTn id="13" dur="500" fill="hold"/>
                                        <p:tgtEl>
                                          <p:spTgt spid="194572"/>
                                        </p:tgtEl>
                                        <p:attrNameLst>
                                          <p:attrName>ppt_x</p:attrName>
                                        </p:attrNameLst>
                                      </p:cBhvr>
                                      <p:tavLst>
                                        <p:tav tm="0">
                                          <p:val>
                                            <p:strVal val="0-#ppt_w/2"/>
                                          </p:val>
                                        </p:tav>
                                        <p:tav tm="100000">
                                          <p:val>
                                            <p:strVal val="#ppt_x"/>
                                          </p:val>
                                        </p:tav>
                                      </p:tavLst>
                                    </p:anim>
                                    <p:anim calcmode="lin" valueType="num">
                                      <p:cBhvr additive="base">
                                        <p:cTn id="14" dur="500" fill="hold"/>
                                        <p:tgtEl>
                                          <p:spTgt spid="194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2" grpId="0" autoUpdateAnimBg="0"/>
      <p:bldP spid="19457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liennummernplatzhalt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0"/>
              </a:spcBef>
              <a:buFontTx/>
              <a:buNone/>
            </a:pPr>
            <a:fld id="{5E04455C-8ACB-407B-BDB1-BBFD6BAB3128}" type="slidenum">
              <a:rPr lang="de-DE" altLang="de-DE" sz="1000" smtClean="0">
                <a:latin typeface="Times New Roman" pitchFamily="18" charset="0"/>
              </a:rPr>
              <a:pPr eaLnBrk="1" hangingPunct="1">
                <a:spcBef>
                  <a:spcPct val="0"/>
                </a:spcBef>
                <a:buFontTx/>
                <a:buNone/>
              </a:pPr>
              <a:t>11</a:t>
            </a:fld>
            <a:endParaRPr lang="de-DE" altLang="de-DE" sz="1000" smtClean="0">
              <a:latin typeface="Times New Roman" pitchFamily="18" charset="0"/>
            </a:endParaRPr>
          </a:p>
        </p:txBody>
      </p:sp>
      <p:graphicFrame>
        <p:nvGraphicFramePr>
          <p:cNvPr id="27652" name="Object 2"/>
          <p:cNvGraphicFramePr>
            <a:graphicFrameLocks noGrp="1" noChangeAspect="1"/>
          </p:cNvGraphicFramePr>
          <p:nvPr>
            <p:ph type="chart" idx="1"/>
            <p:extLst>
              <p:ext uri="{D42A27DB-BD31-4B8C-83A1-F6EECF244321}">
                <p14:modId xmlns:p14="http://schemas.microsoft.com/office/powerpoint/2010/main" val="2597969114"/>
              </p:ext>
            </p:extLst>
          </p:nvPr>
        </p:nvGraphicFramePr>
        <p:xfrm>
          <a:off x="122238" y="955365"/>
          <a:ext cx="9021762" cy="5410200"/>
        </p:xfrm>
        <a:graphic>
          <a:graphicData uri="http://schemas.openxmlformats.org/presentationml/2006/ole">
            <mc:AlternateContent xmlns:mc="http://schemas.openxmlformats.org/markup-compatibility/2006">
              <mc:Choice xmlns:v="urn:schemas-microsoft-com:vml" Requires="v">
                <p:oleObj spid="_x0000_s1032" name="Diagramm" r:id="rId4" imgW="16287750" imgH="9744075" progId="MSGraph.Chart.8">
                  <p:embed followColorScheme="full"/>
                </p:oleObj>
              </mc:Choice>
              <mc:Fallback>
                <p:oleObj name="Diagramm" r:id="rId4" imgW="16287750" imgH="9744075" progId="MSGraph.Chart.8">
                  <p:embed followColorScheme="full"/>
                  <p:pic>
                    <p:nvPicPr>
                      <p:cNvPr id="0" name=""/>
                      <p:cNvPicPr>
                        <a:picLocks noChangeAspect="1" noChangeArrowheads="1"/>
                      </p:cNvPicPr>
                      <p:nvPr/>
                    </p:nvPicPr>
                    <p:blipFill>
                      <a:blip r:embed="rId5"/>
                      <a:srcRect/>
                      <a:stretch>
                        <a:fillRect/>
                      </a:stretch>
                    </p:blipFill>
                    <p:spPr bwMode="auto">
                      <a:xfrm>
                        <a:off x="122238" y="955365"/>
                        <a:ext cx="9021762"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653" name="Text Box 3"/>
          <p:cNvSpPr>
            <a:spLocks noGrp="1" noChangeArrowheads="1"/>
          </p:cNvSpPr>
          <p:nvPr>
            <p:ph type="title"/>
          </p:nvPr>
        </p:nvSpPr>
        <p:spPr>
          <a:xfrm rot="10732793">
            <a:off x="-571500" y="-1219200"/>
            <a:ext cx="1143000" cy="7772400"/>
          </a:xfrm>
          <a:noFill/>
        </p:spPr>
        <p:txBody>
          <a:bodyPr/>
          <a:lstStyle/>
          <a:p>
            <a:pPr algn="l" eaLnBrk="1" hangingPunct="1">
              <a:spcBef>
                <a:spcPct val="50000"/>
              </a:spcBef>
            </a:pPr>
            <a:r>
              <a:rPr lang="de-DE" altLang="de-DE" sz="2800" b="1" dirty="0" smtClean="0">
                <a:solidFill>
                  <a:schemeClr val="tx1"/>
                </a:solidFill>
              </a:rPr>
              <a:t>.</a:t>
            </a:r>
            <a:r>
              <a:rPr lang="de-DE" altLang="de-DE" sz="2400" b="1" dirty="0" smtClean="0">
                <a:solidFill>
                  <a:schemeClr val="tx1"/>
                </a:solidFill>
              </a:rPr>
              <a:t> </a:t>
            </a:r>
          </a:p>
        </p:txBody>
      </p:sp>
      <p:sp>
        <p:nvSpPr>
          <p:cNvPr id="27654" name="Text Box 4"/>
          <p:cNvSpPr txBox="1">
            <a:spLocks noChangeArrowheads="1"/>
          </p:cNvSpPr>
          <p:nvPr/>
        </p:nvSpPr>
        <p:spPr bwMode="auto">
          <a:xfrm rot="-5400000">
            <a:off x="-1740396" y="2235420"/>
            <a:ext cx="409039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50000"/>
              </a:spcBef>
              <a:buFontTx/>
              <a:buNone/>
            </a:pPr>
            <a:r>
              <a:rPr lang="de-DE" altLang="de-DE" sz="2400" b="1" dirty="0">
                <a:latin typeface="Times New Roman" pitchFamily="18" charset="0"/>
                <a:cs typeface="Times New Roman" pitchFamily="18" charset="0"/>
              </a:rPr>
              <a:t>‰ </a:t>
            </a:r>
            <a:r>
              <a:rPr lang="de-DE" altLang="de-DE" sz="2400" b="1" dirty="0">
                <a:latin typeface="Times New Roman" pitchFamily="18" charset="0"/>
              </a:rPr>
              <a:t>Deviation </a:t>
            </a:r>
            <a:r>
              <a:rPr lang="de-DE" altLang="de-DE" sz="2400" b="1" dirty="0" err="1">
                <a:latin typeface="Times New Roman" pitchFamily="18" charset="0"/>
              </a:rPr>
              <a:t>from</a:t>
            </a:r>
            <a:r>
              <a:rPr lang="de-DE" altLang="de-DE" sz="2400" b="1" dirty="0">
                <a:latin typeface="Times New Roman" pitchFamily="18" charset="0"/>
              </a:rPr>
              <a:t> Average</a:t>
            </a:r>
          </a:p>
        </p:txBody>
      </p:sp>
      <p:sp>
        <p:nvSpPr>
          <p:cNvPr id="27655" name="Text Box 5"/>
          <p:cNvSpPr txBox="1">
            <a:spLocks noChangeArrowheads="1"/>
          </p:cNvSpPr>
          <p:nvPr/>
        </p:nvSpPr>
        <p:spPr bwMode="auto">
          <a:xfrm>
            <a:off x="304800" y="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algn="ctr" eaLnBrk="1" hangingPunct="1">
              <a:spcBef>
                <a:spcPct val="50000"/>
              </a:spcBef>
              <a:buFontTx/>
              <a:buNone/>
            </a:pPr>
            <a:r>
              <a:rPr lang="de-DE" altLang="de-DE" sz="2800" b="1">
                <a:latin typeface="Times New Roman" pitchFamily="18" charset="0"/>
              </a:rPr>
              <a:t>Deviation of Cancer </a:t>
            </a:r>
            <a:r>
              <a:rPr lang="de-DE" altLang="de-DE" sz="2800" b="1">
                <a:solidFill>
                  <a:schemeClr val="accent2"/>
                </a:solidFill>
                <a:latin typeface="Times New Roman" pitchFamily="18" charset="0"/>
              </a:rPr>
              <a:t>Mort.</a:t>
            </a:r>
            <a:r>
              <a:rPr lang="de-DE" altLang="de-DE" sz="2800" b="1">
                <a:latin typeface="Times New Roman" pitchFamily="18" charset="0"/>
              </a:rPr>
              <a:t> from the Average (</a:t>
            </a:r>
            <a:r>
              <a:rPr lang="de-DE" altLang="de-DE" sz="2800" b="1">
                <a:latin typeface="Times New Roman" pitchFamily="18" charset="0"/>
                <a:cs typeface="Times New Roman" pitchFamily="18" charset="0"/>
              </a:rPr>
              <a:t>‰)</a:t>
            </a:r>
            <a:r>
              <a:rPr lang="de-DE" altLang="de-DE" sz="2800" b="1">
                <a:latin typeface="Times New Roman" pitchFamily="18" charset="0"/>
              </a:rPr>
              <a:t> in  1996-2005 (SEER-U.S.A.) and </a:t>
            </a:r>
            <a:r>
              <a:rPr lang="de-DE" altLang="de-DE" sz="2800" b="1">
                <a:solidFill>
                  <a:srgbClr val="FF0000"/>
                </a:solidFill>
                <a:latin typeface="Times New Roman" pitchFamily="18" charset="0"/>
              </a:rPr>
              <a:t>Radiation Effect</a:t>
            </a:r>
            <a:r>
              <a:rPr lang="de-DE" altLang="de-DE" sz="2800" b="1">
                <a:latin typeface="Times New Roman" pitchFamily="18" charset="0"/>
              </a:rPr>
              <a:t> (ICRP)</a:t>
            </a:r>
          </a:p>
        </p:txBody>
      </p:sp>
      <p:sp>
        <p:nvSpPr>
          <p:cNvPr id="27656" name="Text Box 6"/>
          <p:cNvSpPr txBox="1">
            <a:spLocks noChangeArrowheads="1"/>
          </p:cNvSpPr>
          <p:nvPr/>
        </p:nvSpPr>
        <p:spPr bwMode="auto">
          <a:xfrm>
            <a:off x="457200" y="1600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0"/>
              </a:spcBef>
              <a:buFontTx/>
              <a:buNone/>
            </a:pPr>
            <a:endParaRPr lang="de-DE" altLang="de-DE" sz="2400">
              <a:latin typeface="Times New Roman" pitchFamily="18" charset="0"/>
            </a:endParaRPr>
          </a:p>
        </p:txBody>
      </p:sp>
      <p:sp>
        <p:nvSpPr>
          <p:cNvPr id="27657" name="Text Box 7"/>
          <p:cNvSpPr txBox="1">
            <a:spLocks noChangeArrowheads="1"/>
          </p:cNvSpPr>
          <p:nvPr/>
        </p:nvSpPr>
        <p:spPr bwMode="auto">
          <a:xfrm>
            <a:off x="549275" y="4068762"/>
            <a:ext cx="395071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50000"/>
              </a:spcBef>
              <a:buFontTx/>
              <a:buNone/>
            </a:pPr>
            <a:r>
              <a:rPr lang="de-DE" altLang="de-DE" sz="2000" dirty="0">
                <a:latin typeface="Times New Roman" pitchFamily="18" charset="0"/>
              </a:rPr>
              <a:t>-------------------------------</a:t>
            </a:r>
            <a:r>
              <a:rPr lang="de-DE" altLang="de-DE" sz="2000" dirty="0" err="1">
                <a:latin typeface="Times New Roman" pitchFamily="18" charset="0"/>
              </a:rPr>
              <a:t>year</a:t>
            </a:r>
            <a:r>
              <a:rPr lang="de-DE" altLang="de-DE" sz="2000" dirty="0">
                <a:latin typeface="Times New Roman" pitchFamily="18" charset="0"/>
              </a:rPr>
              <a:t>-</a:t>
            </a:r>
            <a:r>
              <a:rPr lang="de-DE" altLang="de-DE" sz="2000" dirty="0" smtClean="0">
                <a:latin typeface="Times New Roman" pitchFamily="18" charset="0"/>
              </a:rPr>
              <a:t>------</a:t>
            </a:r>
            <a:endParaRPr lang="de-DE" altLang="de-DE" sz="2000" dirty="0">
              <a:latin typeface="Times New Roman" pitchFamily="18" charset="0"/>
            </a:endParaRPr>
          </a:p>
        </p:txBody>
      </p:sp>
      <p:sp>
        <p:nvSpPr>
          <p:cNvPr id="27658" name="Text Box 8"/>
          <p:cNvSpPr txBox="1">
            <a:spLocks noChangeArrowheads="1"/>
          </p:cNvSpPr>
          <p:nvPr/>
        </p:nvSpPr>
        <p:spPr bwMode="auto">
          <a:xfrm>
            <a:off x="4283968" y="4357687"/>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algn="ctr" eaLnBrk="1" hangingPunct="1">
              <a:spcBef>
                <a:spcPct val="50000"/>
              </a:spcBef>
              <a:buFontTx/>
              <a:buNone/>
            </a:pPr>
            <a:r>
              <a:rPr lang="de-DE" altLang="de-DE" sz="1800" b="1" dirty="0" err="1">
                <a:solidFill>
                  <a:srgbClr val="FF0000"/>
                </a:solidFill>
                <a:latin typeface="Times New Roman" pitchFamily="18" charset="0"/>
              </a:rPr>
              <a:t>Radiat</a:t>
            </a:r>
            <a:r>
              <a:rPr lang="de-DE" altLang="de-DE" sz="1800" b="1" dirty="0">
                <a:solidFill>
                  <a:srgbClr val="FF0000"/>
                </a:solidFill>
                <a:latin typeface="Times New Roman" pitchFamily="18" charset="0"/>
              </a:rPr>
              <a:t>. Dose</a:t>
            </a:r>
          </a:p>
        </p:txBody>
      </p:sp>
      <p:sp>
        <p:nvSpPr>
          <p:cNvPr id="160777" name="Oval 9"/>
          <p:cNvSpPr>
            <a:spLocks noChangeArrowheads="1"/>
          </p:cNvSpPr>
          <p:nvPr/>
        </p:nvSpPr>
        <p:spPr bwMode="auto">
          <a:xfrm>
            <a:off x="4932040" y="2132856"/>
            <a:ext cx="3810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0"/>
              </a:spcBef>
              <a:buFontTx/>
              <a:buNone/>
            </a:pPr>
            <a:endParaRPr lang="de-DE" altLang="de-DE" sz="1000">
              <a:latin typeface="Times New Roman" pitchFamily="18" charset="0"/>
            </a:endParaRPr>
          </a:p>
        </p:txBody>
      </p:sp>
      <p:sp>
        <p:nvSpPr>
          <p:cNvPr id="160778" name="Text Box 10"/>
          <p:cNvSpPr txBox="1">
            <a:spLocks noChangeArrowheads="1"/>
          </p:cNvSpPr>
          <p:nvPr/>
        </p:nvSpPr>
        <p:spPr bwMode="auto">
          <a:xfrm>
            <a:off x="1342724" y="4724400"/>
            <a:ext cx="457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50000"/>
              </a:spcBef>
              <a:buFontTx/>
              <a:buNone/>
            </a:pPr>
            <a:r>
              <a:rPr lang="de-DE" altLang="de-DE" sz="2400" b="1" dirty="0">
                <a:solidFill>
                  <a:srgbClr val="FF0000"/>
                </a:solidFill>
                <a:latin typeface="Times New Roman" pitchFamily="18" charset="0"/>
              </a:rPr>
              <a:t>The </a:t>
            </a:r>
            <a:r>
              <a:rPr lang="de-DE" altLang="de-DE" sz="2400" b="1" dirty="0" err="1">
                <a:solidFill>
                  <a:srgbClr val="FF0000"/>
                </a:solidFill>
                <a:latin typeface="Times New Roman" pitchFamily="18" charset="0"/>
              </a:rPr>
              <a:t>radiation</a:t>
            </a:r>
            <a:r>
              <a:rPr lang="de-DE" altLang="de-DE" sz="2400" b="1" dirty="0">
                <a:solidFill>
                  <a:srgbClr val="FF0000"/>
                </a:solidFill>
                <a:latin typeface="Times New Roman" pitchFamily="18" charset="0"/>
              </a:rPr>
              <a:t> </a:t>
            </a:r>
            <a:r>
              <a:rPr lang="de-DE" altLang="de-DE" sz="2400" b="1" dirty="0" err="1">
                <a:solidFill>
                  <a:srgbClr val="FF0000"/>
                </a:solidFill>
                <a:latin typeface="Times New Roman" pitchFamily="18" charset="0"/>
              </a:rPr>
              <a:t>effect</a:t>
            </a:r>
            <a:r>
              <a:rPr lang="de-DE" altLang="de-DE" sz="2400" b="1" dirty="0">
                <a:solidFill>
                  <a:srgbClr val="FF0000"/>
                </a:solidFill>
                <a:latin typeface="Times New Roman" pitchFamily="18" charset="0"/>
              </a:rPr>
              <a:t> &lt;100 </a:t>
            </a:r>
            <a:r>
              <a:rPr lang="de-DE" altLang="de-DE" sz="2400" b="1" dirty="0" err="1">
                <a:solidFill>
                  <a:srgbClr val="FF0000"/>
                </a:solidFill>
                <a:latin typeface="Times New Roman" pitchFamily="18" charset="0"/>
              </a:rPr>
              <a:t>mSv</a:t>
            </a:r>
            <a:r>
              <a:rPr lang="de-DE" altLang="de-DE" sz="2400" b="1" dirty="0">
                <a:solidFill>
                  <a:srgbClr val="FF0000"/>
                </a:solidFill>
                <a:latin typeface="Times New Roman" pitchFamily="18" charset="0"/>
              </a:rPr>
              <a:t> </a:t>
            </a:r>
            <a:r>
              <a:rPr lang="de-DE" altLang="de-DE" sz="2400" b="1" dirty="0" err="1">
                <a:solidFill>
                  <a:srgbClr val="FF0000"/>
                </a:solidFill>
                <a:latin typeface="Times New Roman" pitchFamily="18" charset="0"/>
              </a:rPr>
              <a:t>is</a:t>
            </a:r>
            <a:r>
              <a:rPr lang="de-DE" altLang="de-DE" sz="2400" b="1" dirty="0">
                <a:solidFill>
                  <a:srgbClr val="FF0000"/>
                </a:solidFill>
                <a:latin typeface="Times New Roman" pitchFamily="18" charset="0"/>
              </a:rPr>
              <a:t> </a:t>
            </a:r>
            <a:r>
              <a:rPr lang="de-DE" altLang="de-DE" sz="2400" b="1" dirty="0" err="1">
                <a:solidFill>
                  <a:srgbClr val="FF0000"/>
                </a:solidFill>
                <a:latin typeface="Times New Roman" pitchFamily="18" charset="0"/>
              </a:rPr>
              <a:t>covered</a:t>
            </a:r>
            <a:r>
              <a:rPr lang="de-DE" altLang="de-DE" sz="2400" b="1" dirty="0">
                <a:solidFill>
                  <a:srgbClr val="FF0000"/>
                </a:solidFill>
                <a:latin typeface="Times New Roman" pitchFamily="18" charset="0"/>
              </a:rPr>
              <a:t> </a:t>
            </a:r>
            <a:r>
              <a:rPr lang="de-DE" altLang="de-DE" sz="2400" b="1" dirty="0" err="1">
                <a:solidFill>
                  <a:srgbClr val="FF0000"/>
                </a:solidFill>
                <a:latin typeface="Times New Roman" pitchFamily="18" charset="0"/>
              </a:rPr>
              <a:t>within</a:t>
            </a:r>
            <a:r>
              <a:rPr lang="de-DE" altLang="de-DE" sz="2400" b="1" dirty="0">
                <a:solidFill>
                  <a:srgbClr val="FF0000"/>
                </a:solidFill>
                <a:latin typeface="Times New Roman" pitchFamily="18" charset="0"/>
              </a:rPr>
              <a:t> </a:t>
            </a:r>
            <a:r>
              <a:rPr lang="de-DE" altLang="de-DE" sz="2400" b="1" dirty="0" err="1">
                <a:solidFill>
                  <a:srgbClr val="FF0000"/>
                </a:solidFill>
                <a:latin typeface="Times New Roman" pitchFamily="18" charset="0"/>
              </a:rPr>
              <a:t>the</a:t>
            </a:r>
            <a:r>
              <a:rPr lang="de-DE" altLang="de-DE" sz="2400" b="1" dirty="0">
                <a:solidFill>
                  <a:srgbClr val="FF0000"/>
                </a:solidFill>
                <a:latin typeface="Times New Roman" pitchFamily="18" charset="0"/>
              </a:rPr>
              <a:t> „</a:t>
            </a:r>
            <a:r>
              <a:rPr lang="de-DE" altLang="de-DE" sz="2400" b="1" dirty="0" err="1">
                <a:solidFill>
                  <a:srgbClr val="FF0000"/>
                </a:solidFill>
                <a:latin typeface="Times New Roman" pitchFamily="18" charset="0"/>
              </a:rPr>
              <a:t>noise</a:t>
            </a:r>
            <a:r>
              <a:rPr lang="de-DE" altLang="de-DE" sz="2400" b="1" dirty="0">
                <a:solidFill>
                  <a:srgbClr val="FF0000"/>
                </a:solidFill>
                <a:latin typeface="Times New Roman" pitchFamily="18" charset="0"/>
              </a:rPr>
              <a:t>“ </a:t>
            </a:r>
            <a:r>
              <a:rPr lang="de-DE" altLang="de-DE" sz="2400" b="1" dirty="0" err="1">
                <a:solidFill>
                  <a:srgbClr val="FF0000"/>
                </a:solidFill>
                <a:latin typeface="Times New Roman" pitchFamily="18" charset="0"/>
              </a:rPr>
              <a:t>of</a:t>
            </a:r>
            <a:r>
              <a:rPr lang="de-DE" altLang="de-DE" sz="2400" b="1" dirty="0">
                <a:solidFill>
                  <a:srgbClr val="FF0000"/>
                </a:solidFill>
                <a:latin typeface="Times New Roman" pitchFamily="18" charset="0"/>
              </a:rPr>
              <a:t> </a:t>
            </a:r>
            <a:r>
              <a:rPr lang="de-DE" altLang="de-DE" sz="2400" b="1" dirty="0" err="1">
                <a:solidFill>
                  <a:srgbClr val="FF0000"/>
                </a:solidFill>
                <a:latin typeface="Times New Roman" pitchFamily="18" charset="0"/>
              </a:rPr>
              <a:t>the</a:t>
            </a:r>
            <a:r>
              <a:rPr lang="de-DE" altLang="de-DE" sz="2400" b="1" dirty="0">
                <a:solidFill>
                  <a:srgbClr val="FF0000"/>
                </a:solidFill>
                <a:latin typeface="Times New Roman" pitchFamily="18" charset="0"/>
              </a:rPr>
              <a:t> „</a:t>
            </a:r>
            <a:r>
              <a:rPr lang="de-DE" altLang="de-DE" sz="2400" b="1" dirty="0" err="1">
                <a:solidFill>
                  <a:srgbClr val="FF0000"/>
                </a:solidFill>
                <a:latin typeface="Times New Roman" pitchFamily="18" charset="0"/>
              </a:rPr>
              <a:t>spontaneous</a:t>
            </a:r>
            <a:r>
              <a:rPr lang="de-DE" altLang="de-DE" sz="2400" b="1" dirty="0">
                <a:solidFill>
                  <a:srgbClr val="FF0000"/>
                </a:solidFill>
                <a:latin typeface="Times New Roman" pitchFamily="18" charset="0"/>
              </a:rPr>
              <a:t>“ </a:t>
            </a:r>
            <a:r>
              <a:rPr lang="de-DE" altLang="de-DE" sz="2400" b="1" dirty="0" err="1">
                <a:solidFill>
                  <a:srgbClr val="FF0000"/>
                </a:solidFill>
                <a:latin typeface="Times New Roman" pitchFamily="18" charset="0"/>
              </a:rPr>
              <a:t>cancers</a:t>
            </a:r>
            <a:r>
              <a:rPr lang="de-DE" altLang="de-DE" sz="2400" b="1" dirty="0">
                <a:solidFill>
                  <a:srgbClr val="FF0000"/>
                </a:solidFill>
                <a:latin typeface="Times New Roman" pitchFamily="18" charset="0"/>
              </a:rPr>
              <a:t>. </a:t>
            </a:r>
            <a:endParaRPr lang="de-DE" altLang="de-DE" sz="2400" b="1" dirty="0">
              <a:solidFill>
                <a:srgbClr val="FF0000"/>
              </a:solidFill>
              <a:latin typeface="Monotype Corsiva" pitchFamily="66" charset="0"/>
            </a:endParaRPr>
          </a:p>
        </p:txBody>
      </p:sp>
      <p:sp>
        <p:nvSpPr>
          <p:cNvPr id="27661" name="Text Box 11"/>
          <p:cNvSpPr txBox="1">
            <a:spLocks noChangeArrowheads="1"/>
          </p:cNvSpPr>
          <p:nvPr/>
        </p:nvSpPr>
        <p:spPr bwMode="auto">
          <a:xfrm>
            <a:off x="6705600" y="4323347"/>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50000"/>
              </a:spcBef>
              <a:buFontTx/>
              <a:buNone/>
            </a:pPr>
            <a:endParaRPr lang="de-DE" altLang="de-DE" sz="2400" u="sng">
              <a:latin typeface="Monotype Corsiva" pitchFamily="66" charset="0"/>
            </a:endParaRPr>
          </a:p>
        </p:txBody>
      </p:sp>
    </p:spTree>
    <p:extLst>
      <p:ext uri="{BB962C8B-B14F-4D97-AF65-F5344CB8AC3E}">
        <p14:creationId xmlns:p14="http://schemas.microsoft.com/office/powerpoint/2010/main" val="30664027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0777"/>
                                        </p:tgtEl>
                                        <p:attrNameLst>
                                          <p:attrName>style.visibility</p:attrName>
                                        </p:attrNameLst>
                                      </p:cBhvr>
                                      <p:to>
                                        <p:strVal val="visible"/>
                                      </p:to>
                                    </p:set>
                                    <p:anim calcmode="lin" valueType="num">
                                      <p:cBhvr additive="base">
                                        <p:cTn id="7" dur="500" fill="hold"/>
                                        <p:tgtEl>
                                          <p:spTgt spid="160777"/>
                                        </p:tgtEl>
                                        <p:attrNameLst>
                                          <p:attrName>ppt_x</p:attrName>
                                        </p:attrNameLst>
                                      </p:cBhvr>
                                      <p:tavLst>
                                        <p:tav tm="0">
                                          <p:val>
                                            <p:strVal val="0-#ppt_w/2"/>
                                          </p:val>
                                        </p:tav>
                                        <p:tav tm="100000">
                                          <p:val>
                                            <p:strVal val="#ppt_x"/>
                                          </p:val>
                                        </p:tav>
                                      </p:tavLst>
                                    </p:anim>
                                    <p:anim calcmode="lin" valueType="num">
                                      <p:cBhvr additive="base">
                                        <p:cTn id="8" dur="500" fill="hold"/>
                                        <p:tgtEl>
                                          <p:spTgt spid="16077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0778"/>
                                        </p:tgtEl>
                                        <p:attrNameLst>
                                          <p:attrName>style.visibility</p:attrName>
                                        </p:attrNameLst>
                                      </p:cBhvr>
                                      <p:to>
                                        <p:strVal val="visible"/>
                                      </p:to>
                                    </p:set>
                                    <p:anim calcmode="lin" valueType="num">
                                      <p:cBhvr additive="base">
                                        <p:cTn id="12" dur="500" fill="hold"/>
                                        <p:tgtEl>
                                          <p:spTgt spid="160778"/>
                                        </p:tgtEl>
                                        <p:attrNameLst>
                                          <p:attrName>ppt_x</p:attrName>
                                        </p:attrNameLst>
                                      </p:cBhvr>
                                      <p:tavLst>
                                        <p:tav tm="0">
                                          <p:val>
                                            <p:strVal val="0-#ppt_w/2"/>
                                          </p:val>
                                        </p:tav>
                                        <p:tav tm="100000">
                                          <p:val>
                                            <p:strVal val="#ppt_x"/>
                                          </p:val>
                                        </p:tav>
                                      </p:tavLst>
                                    </p:anim>
                                    <p:anim calcmode="lin" valueType="num">
                                      <p:cBhvr additive="base">
                                        <p:cTn id="13" dur="500" fill="hold"/>
                                        <p:tgtEl>
                                          <p:spTgt spid="1607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7" grpId="0" animBg="1" autoUpdateAnimBg="0"/>
      <p:bldP spid="16077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17693"/>
            <a:ext cx="8784976" cy="6740307"/>
          </a:xfrm>
          <a:prstGeom prst="rect">
            <a:avLst/>
          </a:prstGeom>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annual dose limit for workers is </a:t>
            </a:r>
            <a:r>
              <a:rPr lang="en-US" sz="2400" b="1" dirty="0" smtClean="0">
                <a:latin typeface="Times New Roman" panose="02020603050405020304" pitchFamily="18" charset="0"/>
                <a:cs typeface="Times New Roman" panose="02020603050405020304" pitchFamily="18" charset="0"/>
              </a:rPr>
              <a:t>20 </a:t>
            </a:r>
            <a:r>
              <a:rPr lang="en-US" sz="2400" b="1" dirty="0" err="1" smtClean="0">
                <a:latin typeface="Times New Roman" panose="02020603050405020304" pitchFamily="18" charset="0"/>
                <a:cs typeface="Times New Roman" panose="02020603050405020304" pitchFamily="18" charset="0"/>
              </a:rPr>
              <a:t>mSv</a:t>
            </a:r>
            <a:r>
              <a:rPr lang="en-US" sz="2400" b="1" dirty="0" smtClean="0">
                <a:latin typeface="Times New Roman" panose="02020603050405020304" pitchFamily="18" charset="0"/>
                <a:cs typeface="Times New Roman" panose="02020603050405020304" pitchFamily="18" charset="0"/>
              </a:rPr>
              <a:t> in almost all countries worldwide.</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In </a:t>
            </a:r>
            <a:r>
              <a:rPr lang="en-US" sz="2400" b="1" dirty="0">
                <a:latin typeface="Times New Roman" panose="02020603050405020304" pitchFamily="18" charset="0"/>
                <a:cs typeface="Times New Roman" panose="02020603050405020304" pitchFamily="18" charset="0"/>
              </a:rPr>
              <a:t>Germany a</a:t>
            </a:r>
            <a:r>
              <a:rPr lang="en-US" sz="2400" b="1" dirty="0" smtClean="0">
                <a:latin typeface="Times New Roman" panose="02020603050405020304" pitchFamily="18" charset="0"/>
                <a:cs typeface="Times New Roman" panose="02020603050405020304" pitchFamily="18" charset="0"/>
              </a:rPr>
              <a:t>round </a:t>
            </a:r>
            <a:r>
              <a:rPr lang="en-US" sz="2400" b="1" dirty="0">
                <a:latin typeface="Times New Roman" panose="02020603050405020304" pitchFamily="18" charset="0"/>
                <a:cs typeface="Times New Roman" panose="02020603050405020304" pitchFamily="18" charset="0"/>
              </a:rPr>
              <a:t>98 % of radiation workers </a:t>
            </a:r>
            <a:r>
              <a:rPr lang="en-US" sz="2400" b="1" dirty="0" smtClean="0">
                <a:latin typeface="Times New Roman" panose="02020603050405020304" pitchFamily="18" charset="0"/>
                <a:cs typeface="Times New Roman" panose="02020603050405020304" pitchFamily="18" charset="0"/>
              </a:rPr>
              <a:t>received </a:t>
            </a:r>
            <a:r>
              <a:rPr lang="en-US" sz="2400" b="1" dirty="0">
                <a:latin typeface="Times New Roman" panose="02020603050405020304" pitchFamily="18" charset="0"/>
                <a:cs typeface="Times New Roman" panose="02020603050405020304" pitchFamily="18" charset="0"/>
              </a:rPr>
              <a:t>a dose below 1 </a:t>
            </a:r>
            <a:r>
              <a:rPr lang="en-US" sz="2400" b="1" dirty="0" err="1">
                <a:latin typeface="Times New Roman" panose="02020603050405020304" pitchFamily="18" charset="0"/>
                <a:cs typeface="Times New Roman" panose="02020603050405020304" pitchFamily="18" charset="0"/>
              </a:rPr>
              <a:t>mSv</a:t>
            </a:r>
            <a:r>
              <a:rPr lang="en-US" sz="2400" b="1" dirty="0">
                <a:latin typeface="Times New Roman" panose="02020603050405020304" pitchFamily="18" charset="0"/>
                <a:cs typeface="Times New Roman" panose="02020603050405020304" pitchFamily="18" charset="0"/>
              </a:rPr>
              <a:t> in 2012. T</a:t>
            </a:r>
            <a:r>
              <a:rPr lang="en-US" sz="2400" b="1" dirty="0" smtClean="0">
                <a:latin typeface="Times New Roman" panose="02020603050405020304" pitchFamily="18" charset="0"/>
                <a:cs typeface="Times New Roman" panose="02020603050405020304" pitchFamily="18" charset="0"/>
              </a:rPr>
              <a:t>his situation is due to very efficient optimization in context with the system of dose constraints.</a:t>
            </a:r>
          </a:p>
          <a:p>
            <a:r>
              <a:rPr lang="en-US" sz="2400" b="1"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For members of the public the annual dose limit is 1 </a:t>
            </a:r>
            <a:r>
              <a:rPr lang="en-US" sz="2400" b="1" dirty="0" err="1" smtClean="0">
                <a:latin typeface="Times New Roman" panose="02020603050405020304" pitchFamily="18" charset="0"/>
                <a:cs typeface="Times New Roman" panose="02020603050405020304" pitchFamily="18" charset="0"/>
              </a:rPr>
              <a:t>mSv</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possible cancer risk for these people can only be estimated </a:t>
            </a:r>
            <a:r>
              <a:rPr lang="en-US" sz="2400" b="1" dirty="0" smtClean="0">
                <a:latin typeface="Times New Roman" panose="02020603050405020304" pitchFamily="18" charset="0"/>
                <a:cs typeface="Times New Roman" panose="02020603050405020304" pitchFamily="18" charset="0"/>
              </a:rPr>
              <a:t>by extrapolation </a:t>
            </a:r>
            <a:r>
              <a:rPr lang="en-US" sz="2400" b="1" dirty="0">
                <a:latin typeface="Times New Roman" panose="02020603050405020304" pitchFamily="18" charset="0"/>
                <a:cs typeface="Times New Roman" panose="02020603050405020304" pitchFamily="18" charset="0"/>
              </a:rPr>
              <a:t>from </a:t>
            </a:r>
            <a:r>
              <a:rPr lang="en-US" sz="2400" b="1" dirty="0" smtClean="0">
                <a:latin typeface="Times New Roman" panose="02020603050405020304" pitchFamily="18" charset="0"/>
                <a:cs typeface="Times New Roman" panose="02020603050405020304" pitchFamily="18" charset="0"/>
              </a:rPr>
              <a:t>exposures to </a:t>
            </a:r>
            <a:r>
              <a:rPr lang="en-US" sz="2400" b="1" dirty="0">
                <a:latin typeface="Times New Roman" panose="02020603050405020304" pitchFamily="18" charset="0"/>
                <a:cs typeface="Times New Roman" panose="02020603050405020304" pitchFamily="18" charset="0"/>
              </a:rPr>
              <a:t>doses </a:t>
            </a:r>
            <a:r>
              <a:rPr lang="en-US" sz="2400" b="1" dirty="0" smtClean="0">
                <a:latin typeface="Times New Roman" panose="02020603050405020304" pitchFamily="18" charset="0"/>
                <a:cs typeface="Times New Roman" panose="02020603050405020304" pitchFamily="18" charset="0"/>
              </a:rPr>
              <a:t>higher than 100 </a:t>
            </a:r>
            <a:r>
              <a:rPr lang="en-US" sz="2400" b="1" dirty="0" err="1">
                <a:latin typeface="Times New Roman" panose="02020603050405020304" pitchFamily="18" charset="0"/>
                <a:cs typeface="Times New Roman" panose="02020603050405020304" pitchFamily="18" charset="0"/>
              </a:rPr>
              <a:t>mSv</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using the LNT model </a:t>
            </a:r>
            <a:r>
              <a:rPr lang="en-US" sz="2400" b="1" dirty="0">
                <a:latin typeface="Times New Roman" panose="02020603050405020304" pitchFamily="18" charset="0"/>
                <a:cs typeface="Times New Roman" panose="02020603050405020304" pitchFamily="18" charset="0"/>
              </a:rPr>
              <a:t>which </a:t>
            </a:r>
            <a:r>
              <a:rPr lang="en-US" sz="2400" b="1" dirty="0" smtClean="0">
                <a:latin typeface="Times New Roman" panose="02020603050405020304" pitchFamily="18" charset="0"/>
                <a:cs typeface="Times New Roman" panose="02020603050405020304" pitchFamily="18" charset="0"/>
              </a:rPr>
              <a:t>then leads to </a:t>
            </a:r>
            <a:r>
              <a:rPr lang="en-US" sz="2400" b="1" dirty="0">
                <a:latin typeface="Times New Roman" panose="02020603050405020304" pitchFamily="18" charset="0"/>
                <a:cs typeface="Times New Roman" panose="02020603050405020304" pitchFamily="18" charset="0"/>
              </a:rPr>
              <a:t>a risk value of 10</a:t>
            </a:r>
            <a:r>
              <a:rPr lang="en-US" sz="2400" b="1" baseline="300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with a dose of </a:t>
            </a:r>
            <a:r>
              <a:rPr lang="en-US" sz="2400" b="1" dirty="0" smtClean="0">
                <a:latin typeface="Times New Roman" panose="02020603050405020304" pitchFamily="18" charset="0"/>
                <a:cs typeface="Times New Roman" panose="02020603050405020304" pitchFamily="18" charset="0"/>
              </a:rPr>
              <a:t>20 </a:t>
            </a:r>
            <a:r>
              <a:rPr lang="en-US" sz="2400" b="1" dirty="0" err="1" smtClean="0">
                <a:latin typeface="Times New Roman" panose="02020603050405020304" pitchFamily="18" charset="0"/>
                <a:cs typeface="Times New Roman" panose="02020603050405020304" pitchFamily="18" charset="0"/>
              </a:rPr>
              <a:t>mSv</a:t>
            </a:r>
            <a:r>
              <a:rPr lang="en-US" sz="2400" b="1" dirty="0" smtClean="0">
                <a:latin typeface="Times New Roman" panose="02020603050405020304" pitchFamily="18" charset="0"/>
                <a:cs typeface="Times New Roman" panose="02020603050405020304" pitchFamily="18" charset="0"/>
              </a:rPr>
              <a:t> and of 5</a:t>
            </a:r>
            <a:r>
              <a:rPr lang="en-US" sz="2400" b="1" dirty="0">
                <a:latin typeface="Times New Roman" panose="02020603050405020304" pitchFamily="18" charset="0"/>
                <a:cs typeface="Times New Roman" panose="02020603050405020304" pitchFamily="18" charset="0"/>
                <a:sym typeface="Symbol"/>
              </a:rPr>
              <a:t>∙</a:t>
            </a:r>
            <a:r>
              <a:rPr lang="en-US" sz="2400" b="1" dirty="0" smtClean="0">
                <a:latin typeface="Times New Roman" panose="02020603050405020304" pitchFamily="18" charset="0"/>
                <a:cs typeface="Times New Roman" panose="02020603050405020304" pitchFamily="18" charset="0"/>
                <a:sym typeface="Symbol"/>
              </a:rPr>
              <a:t>10</a:t>
            </a:r>
            <a:r>
              <a:rPr lang="en-US" sz="2400" b="1" baseline="30000" dirty="0" smtClean="0">
                <a:latin typeface="Times New Roman" panose="02020603050405020304" pitchFamily="18" charset="0"/>
                <a:cs typeface="Times New Roman" panose="02020603050405020304" pitchFamily="18" charset="0"/>
                <a:sym typeface="Symbol"/>
              </a:rPr>
              <a:t>-5</a:t>
            </a:r>
            <a:r>
              <a:rPr lang="en-US" sz="2400" b="1" dirty="0" smtClean="0">
                <a:latin typeface="Times New Roman" panose="02020603050405020304" pitchFamily="18" charset="0"/>
                <a:cs typeface="Times New Roman" panose="02020603050405020304" pitchFamily="18" charset="0"/>
                <a:sym typeface="Symbol"/>
              </a:rPr>
              <a:t> </a:t>
            </a:r>
            <a:r>
              <a:rPr lang="en-US" sz="2400" b="1" dirty="0">
                <a:latin typeface="Times New Roman" panose="02020603050405020304" pitchFamily="18" charset="0"/>
                <a:cs typeface="Times New Roman" panose="02020603050405020304" pitchFamily="18" charset="0"/>
              </a:rPr>
              <a:t>with a dose of 1 </a:t>
            </a:r>
            <a:r>
              <a:rPr lang="en-US" sz="2400" b="1" dirty="0" err="1">
                <a:latin typeface="Times New Roman" panose="02020603050405020304" pitchFamily="18" charset="0"/>
                <a:cs typeface="Times New Roman" panose="02020603050405020304" pitchFamily="18" charset="0"/>
              </a:rPr>
              <a:t>mSv</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with respect to stochastic effects, mainly cancer. </a:t>
            </a:r>
            <a:r>
              <a:rPr lang="en-US" sz="2400" b="1" dirty="0">
                <a:latin typeface="Times New Roman" panose="02020603050405020304" pitchFamily="18" charset="0"/>
                <a:cs typeface="Times New Roman" panose="02020603050405020304" pitchFamily="18" charset="0"/>
              </a:rPr>
              <a:t>These risk estimates </a:t>
            </a:r>
            <a:r>
              <a:rPr lang="en-US" sz="2400" b="1" dirty="0" smtClean="0">
                <a:latin typeface="Times New Roman" panose="02020603050405020304" pitchFamily="18" charset="0"/>
                <a:cs typeface="Times New Roman" panose="02020603050405020304" pitchFamily="18" charset="0"/>
              </a:rPr>
              <a:t>again have </a:t>
            </a:r>
            <a:r>
              <a:rPr lang="en-US" sz="2400" b="1" dirty="0">
                <a:latin typeface="Times New Roman" panose="02020603050405020304" pitchFamily="18" charset="0"/>
                <a:cs typeface="Times New Roman" panose="02020603050405020304" pitchFamily="18" charset="0"/>
              </a:rPr>
              <a:t>large uncertainties</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On the other hand it is possible to measure and estimate radiation doses almost exactly even in the low dose range. </a:t>
            </a:r>
          </a:p>
        </p:txBody>
      </p:sp>
      <p:sp>
        <p:nvSpPr>
          <p:cNvPr id="3" name="Foliennummernplatzhalter 2"/>
          <p:cNvSpPr>
            <a:spLocks noGrp="1"/>
          </p:cNvSpPr>
          <p:nvPr>
            <p:ph type="sldNum" sz="quarter" idx="12"/>
          </p:nvPr>
        </p:nvSpPr>
        <p:spPr/>
        <p:txBody>
          <a:bodyPr/>
          <a:lstStyle/>
          <a:p>
            <a:fld id="{2B3DBF8D-2E2E-4DC8-A998-2782A544F534}" type="slidenum">
              <a:rPr lang="de-DE" smtClean="0"/>
              <a:t>12</a:t>
            </a:fld>
            <a:endParaRPr lang="de-DE"/>
          </a:p>
        </p:txBody>
      </p:sp>
    </p:spTree>
    <p:extLst>
      <p:ext uri="{BB962C8B-B14F-4D97-AF65-F5344CB8AC3E}">
        <p14:creationId xmlns:p14="http://schemas.microsoft.com/office/powerpoint/2010/main" val="667386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B3DBF8D-2E2E-4DC8-A998-2782A544F534}" type="slidenum">
              <a:rPr lang="de-DE" smtClean="0"/>
              <a:t>13</a:t>
            </a:fld>
            <a:endParaRPr lang="de-DE"/>
          </a:p>
        </p:txBody>
      </p:sp>
      <p:sp>
        <p:nvSpPr>
          <p:cNvPr id="3" name="Rechteck 2"/>
          <p:cNvSpPr/>
          <p:nvPr/>
        </p:nvSpPr>
        <p:spPr>
          <a:xfrm>
            <a:off x="179512" y="116632"/>
            <a:ext cx="8856984" cy="6370975"/>
          </a:xfrm>
          <a:prstGeom prst="rect">
            <a:avLst/>
          </a:prstGeom>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It is </a:t>
            </a:r>
            <a:r>
              <a:rPr lang="en-US" sz="2400" b="1" dirty="0" smtClean="0">
                <a:latin typeface="Times New Roman" panose="02020603050405020304" pitchFamily="18" charset="0"/>
                <a:cs typeface="Times New Roman" panose="02020603050405020304" pitchFamily="18" charset="0"/>
              </a:rPr>
              <a:t>generally </a:t>
            </a:r>
            <a:r>
              <a:rPr lang="en-US" sz="2400" b="1" dirty="0">
                <a:latin typeface="Times New Roman" panose="02020603050405020304" pitchFamily="18" charset="0"/>
                <a:cs typeface="Times New Roman" panose="02020603050405020304" pitchFamily="18" charset="0"/>
              </a:rPr>
              <a:t>assumed that the LNT model implies an </a:t>
            </a:r>
            <a:r>
              <a:rPr lang="en-US" sz="2400" b="1" dirty="0" smtClean="0">
                <a:latin typeface="Times New Roman" panose="02020603050405020304" pitchFamily="18" charset="0"/>
                <a:cs typeface="Times New Roman" panose="02020603050405020304" pitchFamily="18" charset="0"/>
              </a:rPr>
              <a:t>overestimate </a:t>
            </a:r>
            <a:r>
              <a:rPr lang="en-US" sz="2400" b="1" dirty="0">
                <a:latin typeface="Times New Roman" panose="02020603050405020304" pitchFamily="18" charset="0"/>
                <a:cs typeface="Times New Roman" panose="02020603050405020304" pitchFamily="18" charset="0"/>
              </a:rPr>
              <a:t>of risk and this is taken into account in context with the `precautionary principle´. </a:t>
            </a:r>
          </a:p>
          <a:p>
            <a:pPr marL="342900" indent="-342900">
              <a:buFont typeface="Arial" panose="020B0604020202020204" pitchFamily="34" charset="0"/>
              <a:buChar char="•"/>
            </a:pPr>
            <a:endParaRPr 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Is such an </a:t>
            </a:r>
            <a:r>
              <a:rPr lang="en-US" sz="2400" b="1" dirty="0">
                <a:latin typeface="Times New Roman" panose="02020603050405020304" pitchFamily="18" charset="0"/>
                <a:cs typeface="Times New Roman" panose="02020603050405020304" pitchFamily="18" charset="0"/>
              </a:rPr>
              <a:t>assumption </a:t>
            </a:r>
            <a:r>
              <a:rPr lang="en-US" sz="2400" b="1" dirty="0" smtClean="0">
                <a:latin typeface="Times New Roman" panose="02020603050405020304" pitchFamily="18" charset="0"/>
                <a:cs typeface="Times New Roman" panose="02020603050405020304" pitchFamily="18" charset="0"/>
              </a:rPr>
              <a:t>justified</a:t>
            </a:r>
            <a:r>
              <a:rPr lang="en-US" sz="2400" b="1" dirty="0">
                <a:latin typeface="Times New Roman" panose="02020603050405020304" pitchFamily="18" charset="0"/>
                <a:cs typeface="Times New Roman" panose="02020603050405020304" pitchFamily="18" charset="0"/>
              </a:rPr>
              <a:t>? There are no data available with humans to support </a:t>
            </a:r>
            <a:r>
              <a:rPr lang="en-US" sz="2400" b="1" dirty="0" smtClean="0">
                <a:latin typeface="Times New Roman" panose="02020603050405020304" pitchFamily="18" charset="0"/>
                <a:cs typeface="Times New Roman" panose="02020603050405020304" pitchFamily="18" charset="0"/>
              </a:rPr>
              <a:t>this. However</a:t>
            </a:r>
            <a:r>
              <a:rPr lang="en-US" sz="2400" b="1" dirty="0">
                <a:latin typeface="Times New Roman" panose="02020603050405020304" pitchFamily="18" charset="0"/>
                <a:cs typeface="Times New Roman" panose="02020603050405020304" pitchFamily="18" charset="0"/>
              </a:rPr>
              <a:t>, a number of animal data have been reported which are in favor of these </a:t>
            </a:r>
            <a:r>
              <a:rPr lang="en-US" sz="2400" b="1" dirty="0" smtClean="0">
                <a:latin typeface="Times New Roman" panose="02020603050405020304" pitchFamily="18" charset="0"/>
                <a:cs typeface="Times New Roman" panose="02020603050405020304" pitchFamily="18" charset="0"/>
              </a:rPr>
              <a:t>assumptions </a:t>
            </a:r>
            <a:r>
              <a:rPr lang="en-US" sz="2400" b="1" dirty="0">
                <a:latin typeface="Times New Roman" panose="02020603050405020304" pitchFamily="18" charset="0"/>
                <a:cs typeface="Times New Roman" panose="02020603050405020304" pitchFamily="18" charset="0"/>
              </a:rPr>
              <a:t>as well as </a:t>
            </a:r>
            <a:r>
              <a:rPr lang="en-US" sz="2400" b="1" dirty="0" smtClean="0">
                <a:latin typeface="Times New Roman" panose="02020603050405020304" pitchFamily="18" charset="0"/>
                <a:cs typeface="Times New Roman" panose="02020603050405020304" pitchFamily="18" charset="0"/>
              </a:rPr>
              <a:t>experimental data about DNA-repair </a:t>
            </a:r>
            <a:r>
              <a:rPr lang="en-US" sz="2400" b="1" dirty="0">
                <a:latin typeface="Times New Roman" panose="02020603050405020304" pitchFamily="18" charset="0"/>
                <a:cs typeface="Times New Roman" panose="02020603050405020304" pitchFamily="18" charset="0"/>
              </a:rPr>
              <a:t>and </a:t>
            </a:r>
            <a:r>
              <a:rPr lang="en-US" sz="2400" b="1" dirty="0" smtClean="0">
                <a:latin typeface="Times New Roman" panose="02020603050405020304" pitchFamily="18" charset="0"/>
                <a:cs typeface="Times New Roman" panose="02020603050405020304" pitchFamily="18" charset="0"/>
              </a:rPr>
              <a:t>chromosomal aberrations support such a possibility. </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However, it must be admitted that there exists disagreement about this judgement between competent scientists.</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When </a:t>
            </a:r>
            <a:r>
              <a:rPr lang="en-US" sz="2400" b="1" dirty="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precautionary </a:t>
            </a:r>
            <a:r>
              <a:rPr lang="en-US" sz="2400" b="1" dirty="0">
                <a:latin typeface="Times New Roman" panose="02020603050405020304" pitchFamily="18" charset="0"/>
                <a:cs typeface="Times New Roman" panose="02020603050405020304" pitchFamily="18" charset="0"/>
              </a:rPr>
              <a:t>principle is discussed and evaluated it is not justified </a:t>
            </a:r>
            <a:r>
              <a:rPr lang="en-US" sz="2400" b="1" dirty="0" smtClean="0">
                <a:latin typeface="Times New Roman" panose="02020603050405020304" pitchFamily="18" charset="0"/>
                <a:cs typeface="Times New Roman" panose="02020603050405020304" pitchFamily="18" charset="0"/>
              </a:rPr>
              <a:t>to take </a:t>
            </a:r>
            <a:r>
              <a:rPr lang="en-US" sz="2400" b="1" dirty="0">
                <a:latin typeface="Times New Roman" panose="02020603050405020304" pitchFamily="18" charset="0"/>
                <a:cs typeface="Times New Roman" panose="02020603050405020304" pitchFamily="18" charset="0"/>
              </a:rPr>
              <a:t>every imaginable </a:t>
            </a:r>
            <a:r>
              <a:rPr lang="en-US" sz="2400" b="1" dirty="0" smtClean="0">
                <a:latin typeface="Times New Roman" panose="02020603050405020304" pitchFamily="18" charset="0"/>
                <a:cs typeface="Times New Roman" panose="02020603050405020304" pitchFamily="18" charset="0"/>
              </a:rPr>
              <a:t>scenario </a:t>
            </a:r>
            <a:r>
              <a:rPr lang="en-US" sz="2400" b="1" dirty="0">
                <a:latin typeface="Times New Roman" panose="02020603050405020304" pitchFamily="18" charset="0"/>
                <a:cs typeface="Times New Roman" panose="02020603050405020304" pitchFamily="18" charset="0"/>
              </a:rPr>
              <a:t>into consideration. Only theories </a:t>
            </a:r>
            <a:r>
              <a:rPr lang="en-US" sz="2400" b="1" dirty="0" smtClean="0">
                <a:latin typeface="Times New Roman" panose="02020603050405020304" pitchFamily="18" charset="0"/>
                <a:cs typeface="Times New Roman" panose="02020603050405020304" pitchFamily="18" charset="0"/>
              </a:rPr>
              <a:t>with scientific </a:t>
            </a:r>
            <a:r>
              <a:rPr lang="en-US" sz="2400" b="1" dirty="0">
                <a:latin typeface="Times New Roman" panose="02020603050405020304" pitchFamily="18" charset="0"/>
                <a:cs typeface="Times New Roman" panose="02020603050405020304" pitchFamily="18" charset="0"/>
              </a:rPr>
              <a:t>plausibility should be </a:t>
            </a:r>
            <a:r>
              <a:rPr lang="en-US" sz="2400" b="1" dirty="0" smtClean="0">
                <a:latin typeface="Times New Roman" panose="02020603050405020304" pitchFamily="18" charset="0"/>
                <a:cs typeface="Times New Roman" panose="02020603050405020304" pitchFamily="18" charset="0"/>
              </a:rPr>
              <a:t>taken seriously.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670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68607" y="116632"/>
            <a:ext cx="8712968" cy="7109639"/>
          </a:xfrm>
          <a:prstGeom prst="rect">
            <a:avLst/>
          </a:prstGeom>
        </p:spPr>
        <p:txBody>
          <a:bodyPr wrap="square">
            <a:spAutoFit/>
          </a:bodyPr>
          <a:lstStyle/>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Further questions: </a:t>
            </a:r>
            <a:r>
              <a:rPr lang="en-US" sz="2400" b="1" dirty="0">
                <a:latin typeface="Times New Roman" panose="02020603050405020304" pitchFamily="18" charset="0"/>
                <a:cs typeface="Times New Roman" panose="02020603050405020304" pitchFamily="18" charset="0"/>
              </a:rPr>
              <a:t>Is the possible risk in the range of 1 to 20 </a:t>
            </a:r>
            <a:r>
              <a:rPr lang="en-US" sz="2400" b="1" dirty="0" err="1">
                <a:latin typeface="Times New Roman" panose="02020603050405020304" pitchFamily="18" charset="0"/>
                <a:cs typeface="Times New Roman" panose="02020603050405020304" pitchFamily="18" charset="0"/>
              </a:rPr>
              <a:t>mSv</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acceptable? How </a:t>
            </a:r>
            <a:r>
              <a:rPr lang="en-US" sz="2400" b="1" dirty="0">
                <a:latin typeface="Times New Roman" panose="02020603050405020304" pitchFamily="18" charset="0"/>
                <a:cs typeface="Times New Roman" panose="02020603050405020304" pitchFamily="18" charset="0"/>
              </a:rPr>
              <a:t>to deal with the uncertainties in the low dose range </a:t>
            </a:r>
            <a:r>
              <a:rPr lang="en-US" sz="2400" b="1" dirty="0" smtClean="0">
                <a:latin typeface="Times New Roman" panose="02020603050405020304" pitchFamily="18" charset="0"/>
                <a:cs typeface="Times New Roman" panose="02020603050405020304" pitchFamily="18" charset="0"/>
              </a:rPr>
              <a:t>where </a:t>
            </a:r>
            <a:r>
              <a:rPr lang="en-US" sz="2400" b="1" dirty="0">
                <a:latin typeface="Times New Roman" panose="02020603050405020304" pitchFamily="18" charset="0"/>
                <a:cs typeface="Times New Roman" panose="02020603050405020304" pitchFamily="18" charset="0"/>
              </a:rPr>
              <a:t>the risk </a:t>
            </a:r>
            <a:r>
              <a:rPr lang="en-US" sz="2400" b="1" dirty="0" smtClean="0">
                <a:latin typeface="Times New Roman" panose="02020603050405020304" pitchFamily="18" charset="0"/>
                <a:cs typeface="Times New Roman" panose="02020603050405020304" pitchFamily="18" charset="0"/>
              </a:rPr>
              <a:t>cannot </a:t>
            </a:r>
            <a:r>
              <a:rPr lang="en-US" sz="2400" b="1" dirty="0">
                <a:latin typeface="Times New Roman" panose="02020603050405020304" pitchFamily="18" charset="0"/>
                <a:cs typeface="Times New Roman" panose="02020603050405020304" pitchFamily="18" charset="0"/>
              </a:rPr>
              <a:t>be </a:t>
            </a:r>
            <a:r>
              <a:rPr lang="en-US" sz="2400" b="1" dirty="0" smtClean="0">
                <a:latin typeface="Times New Roman" panose="02020603050405020304" pitchFamily="18" charset="0"/>
                <a:cs typeface="Times New Roman" panose="02020603050405020304" pitchFamily="18" charset="0"/>
              </a:rPr>
              <a:t>reasonably estimated?</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setting of limits </a:t>
            </a:r>
            <a:r>
              <a:rPr lang="en-US" sz="2400" b="1" dirty="0" smtClean="0">
                <a:latin typeface="Times New Roman" panose="02020603050405020304" pitchFamily="18" charset="0"/>
                <a:cs typeface="Times New Roman" panose="02020603050405020304" pitchFamily="18" charset="0"/>
              </a:rPr>
              <a:t>for such risks </a:t>
            </a:r>
            <a:r>
              <a:rPr lang="en-US" sz="2400" b="1" dirty="0">
                <a:latin typeface="Times New Roman" panose="02020603050405020304" pitchFamily="18" charset="0"/>
                <a:cs typeface="Times New Roman" panose="02020603050405020304" pitchFamily="18" charset="0"/>
              </a:rPr>
              <a:t>is not only a matter of scientific data with probabilities and a degree of uncertainties. Acceptability is a normative notion with factors having to deal with a number of values including human </a:t>
            </a:r>
            <a:r>
              <a:rPr lang="en-US" sz="2400" b="1" dirty="0" smtClean="0">
                <a:latin typeface="Times New Roman" panose="02020603050405020304" pitchFamily="18" charset="0"/>
                <a:cs typeface="Times New Roman" panose="02020603050405020304" pitchFamily="18" charset="0"/>
              </a:rPr>
              <a:t>autonomy with freedom, responsibility and dignity.</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Some important considerations </a:t>
            </a:r>
            <a:r>
              <a:rPr lang="en-US" sz="2400" b="1" dirty="0">
                <a:latin typeface="Times New Roman" panose="02020603050405020304" pitchFamily="18" charset="0"/>
                <a:cs typeface="Times New Roman" panose="02020603050405020304" pitchFamily="18" charset="0"/>
              </a:rPr>
              <a:t>to acceptability </a:t>
            </a:r>
            <a:r>
              <a:rPr lang="en-US" sz="2400" b="1" dirty="0" smtClean="0">
                <a:latin typeface="Times New Roman" panose="02020603050405020304" pitchFamily="18" charset="0"/>
                <a:cs typeface="Times New Roman" panose="02020603050405020304" pitchFamily="18" charset="0"/>
              </a:rPr>
              <a:t>are the following: </a:t>
            </a:r>
            <a:r>
              <a:rPr lang="en-US" sz="2400" b="1" dirty="0">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re </a:t>
            </a:r>
            <a:r>
              <a:rPr lang="en-US" sz="2400" b="1" dirty="0">
                <a:latin typeface="Times New Roman" panose="02020603050405020304" pitchFamily="18" charset="0"/>
                <a:cs typeface="Times New Roman" panose="02020603050405020304" pitchFamily="18" charset="0"/>
              </a:rPr>
              <a:t>people </a:t>
            </a:r>
            <a:r>
              <a:rPr lang="en-US" sz="2400" b="1" dirty="0" smtClean="0">
                <a:latin typeface="Times New Roman" panose="02020603050405020304" pitchFamily="18" charset="0"/>
                <a:cs typeface="Times New Roman" panose="02020603050405020304" pitchFamily="18" charset="0"/>
              </a:rPr>
              <a:t>free </a:t>
            </a:r>
            <a:r>
              <a:rPr lang="en-US" sz="2400" b="1" dirty="0">
                <a:latin typeface="Times New Roman" panose="02020603050405020304" pitchFamily="18" charset="0"/>
                <a:cs typeface="Times New Roman" panose="02020603050405020304" pitchFamily="18" charset="0"/>
              </a:rPr>
              <a:t>to decide themselves whether they shall be exposed to the </a:t>
            </a:r>
            <a:r>
              <a:rPr lang="en-US" sz="2400" b="1" dirty="0" smtClean="0">
                <a:latin typeface="Times New Roman" panose="02020603050405020304" pitchFamily="18" charset="0"/>
                <a:cs typeface="Times New Roman" panose="02020603050405020304" pitchFamily="18" charset="0"/>
              </a:rPr>
              <a:t>risk? What is the </a:t>
            </a:r>
            <a:r>
              <a:rPr lang="en-US" sz="2400" b="1" dirty="0">
                <a:latin typeface="Times New Roman" panose="02020603050405020304" pitchFamily="18" charset="0"/>
                <a:cs typeface="Times New Roman" panose="02020603050405020304" pitchFamily="18" charset="0"/>
              </a:rPr>
              <a:t>benefit </a:t>
            </a:r>
            <a:r>
              <a:rPr lang="en-US" sz="2400" b="1" dirty="0" smtClean="0">
                <a:latin typeface="Times New Roman" panose="02020603050405020304" pitchFamily="18" charset="0"/>
                <a:cs typeface="Times New Roman" panose="02020603050405020304" pitchFamily="18" charset="0"/>
              </a:rPr>
              <a:t>which these people </a:t>
            </a:r>
            <a:r>
              <a:rPr lang="en-US" sz="2400" b="1" dirty="0">
                <a:latin typeface="Times New Roman" panose="02020603050405020304" pitchFamily="18" charset="0"/>
                <a:cs typeface="Times New Roman" panose="02020603050405020304" pitchFamily="18" charset="0"/>
              </a:rPr>
              <a:t>may have in this </a:t>
            </a:r>
            <a:r>
              <a:rPr lang="en-US" sz="2400" b="1" dirty="0" smtClean="0">
                <a:latin typeface="Times New Roman" panose="02020603050405020304" pitchFamily="18" charset="0"/>
                <a:cs typeface="Times New Roman" panose="02020603050405020304" pitchFamily="18" charset="0"/>
              </a:rPr>
              <a:t>context?</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Informed </a:t>
            </a:r>
            <a:r>
              <a:rPr lang="en-US" sz="2400" b="1" dirty="0">
                <a:latin typeface="Times New Roman" panose="02020603050405020304" pitchFamily="18" charset="0"/>
                <a:cs typeface="Times New Roman" panose="02020603050405020304" pitchFamily="18" charset="0"/>
              </a:rPr>
              <a:t>consent is necessary to anybody before an exposure to a serious risk takes place. Information is </a:t>
            </a:r>
            <a:r>
              <a:rPr lang="en-US" sz="2400" b="1" dirty="0" smtClean="0">
                <a:latin typeface="Times New Roman" panose="02020603050405020304" pitchFamily="18" charset="0"/>
                <a:cs typeface="Times New Roman" panose="02020603050405020304" pitchFamily="18" charset="0"/>
              </a:rPr>
              <a:t>imperative </a:t>
            </a:r>
            <a:r>
              <a:rPr lang="en-US" sz="2400" b="1" dirty="0">
                <a:latin typeface="Times New Roman" panose="02020603050405020304" pitchFamily="18" charset="0"/>
                <a:cs typeface="Times New Roman" panose="02020603050405020304" pitchFamily="18" charset="0"/>
              </a:rPr>
              <a:t>about the type of risk as well as its quantitative degree. </a:t>
            </a:r>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3" name="Foliennummernplatzhalter 2"/>
          <p:cNvSpPr>
            <a:spLocks noGrp="1"/>
          </p:cNvSpPr>
          <p:nvPr>
            <p:ph type="sldNum" sz="quarter" idx="12"/>
          </p:nvPr>
        </p:nvSpPr>
        <p:spPr/>
        <p:txBody>
          <a:bodyPr/>
          <a:lstStyle/>
          <a:p>
            <a:fld id="{2B3DBF8D-2E2E-4DC8-A998-2782A544F534}" type="slidenum">
              <a:rPr lang="de-DE" smtClean="0"/>
              <a:t>14</a:t>
            </a:fld>
            <a:endParaRPr lang="de-DE"/>
          </a:p>
        </p:txBody>
      </p:sp>
    </p:spTree>
    <p:extLst>
      <p:ext uri="{BB962C8B-B14F-4D97-AF65-F5344CB8AC3E}">
        <p14:creationId xmlns:p14="http://schemas.microsoft.com/office/powerpoint/2010/main" val="736585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6718" y="188640"/>
            <a:ext cx="8707770" cy="6370975"/>
          </a:xfrm>
          <a:prstGeom prst="rect">
            <a:avLst/>
          </a:prstGeom>
        </p:spPr>
        <p:txBody>
          <a:bodyPr wrap="square">
            <a:spAutoFit/>
          </a:bodyPr>
          <a:lstStyle/>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distribution </a:t>
            </a:r>
            <a:r>
              <a:rPr lang="en-US" sz="2400" b="1" dirty="0">
                <a:latin typeface="Times New Roman" panose="02020603050405020304" pitchFamily="18" charset="0"/>
                <a:cs typeface="Times New Roman" panose="02020603050405020304" pitchFamily="18" charset="0"/>
              </a:rPr>
              <a:t>of burdens and benefits among a group of people is highly important for the acceptability of the expected risk. </a:t>
            </a:r>
            <a:r>
              <a:rPr lang="en-US" sz="2400" b="1" dirty="0" smtClean="0">
                <a:latin typeface="Times New Roman" panose="02020603050405020304" pitchFamily="18" charset="0"/>
                <a:cs typeface="Times New Roman" panose="02020603050405020304" pitchFamily="18" charset="0"/>
              </a:rPr>
              <a:t>This becomes highly problematic when those who are exposed are different from those who benefit. </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Compensation may sometimes help to balance inequities. Inequity </a:t>
            </a:r>
            <a:r>
              <a:rPr lang="en-US" sz="2400" b="1" dirty="0">
                <a:latin typeface="Times New Roman" panose="02020603050405020304" pitchFamily="18" charset="0"/>
                <a:cs typeface="Times New Roman" panose="02020603050405020304" pitchFamily="18" charset="0"/>
              </a:rPr>
              <a:t>of exposures should be avoided as much as possible. </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high degree of transparency is necessary in the process of decision making on risk assessment and </a:t>
            </a:r>
            <a:r>
              <a:rPr lang="en-US" sz="2400" b="1" dirty="0" smtClean="0">
                <a:latin typeface="Times New Roman" panose="02020603050405020304" pitchFamily="18" charset="0"/>
                <a:cs typeface="Times New Roman" panose="02020603050405020304" pitchFamily="18" charset="0"/>
              </a:rPr>
              <a:t>management</a:t>
            </a:r>
            <a:r>
              <a:rPr lang="en-US" sz="2400" b="1" dirty="0">
                <a:latin typeface="Times New Roman" panose="02020603050405020304" pitchFamily="18" charset="0"/>
                <a:cs typeface="Times New Roman" panose="02020603050405020304" pitchFamily="18" charset="0"/>
              </a:rPr>
              <a:t>. In the process of risk assessment a scientific dialogue, in the process of risk </a:t>
            </a:r>
            <a:r>
              <a:rPr lang="en-US" sz="2400" b="1" dirty="0" smtClean="0">
                <a:latin typeface="Times New Roman" panose="02020603050405020304" pitchFamily="18" charset="0"/>
                <a:cs typeface="Times New Roman" panose="02020603050405020304" pitchFamily="18" charset="0"/>
              </a:rPr>
              <a:t>management </a:t>
            </a:r>
            <a:r>
              <a:rPr lang="en-US" sz="2400" b="1" dirty="0">
                <a:latin typeface="Times New Roman" panose="02020603050405020304" pitchFamily="18" charset="0"/>
                <a:cs typeface="Times New Roman" panose="02020603050405020304" pitchFamily="18" charset="0"/>
              </a:rPr>
              <a:t>an open presentation of </a:t>
            </a:r>
            <a:r>
              <a:rPr lang="en-US" sz="2400" b="1" dirty="0" smtClean="0">
                <a:latin typeface="Times New Roman" panose="02020603050405020304" pitchFamily="18" charset="0"/>
                <a:cs typeface="Times New Roman" panose="02020603050405020304" pitchFamily="18" charset="0"/>
              </a:rPr>
              <a:t>interests </a:t>
            </a:r>
            <a:r>
              <a:rPr lang="en-US" sz="2400" b="1" dirty="0">
                <a:latin typeface="Times New Roman" panose="02020603050405020304" pitchFamily="18" charset="0"/>
                <a:cs typeface="Times New Roman" panose="02020603050405020304" pitchFamily="18" charset="0"/>
              </a:rPr>
              <a:t>must be organized in order to achieve more rationality, legitimacy </a:t>
            </a:r>
            <a:r>
              <a:rPr lang="en-US" sz="2400" b="1" dirty="0" smtClean="0">
                <a:latin typeface="Times New Roman" panose="02020603050405020304" pitchFamily="18" charset="0"/>
                <a:cs typeface="Times New Roman" panose="02020603050405020304" pitchFamily="18" charset="0"/>
              </a:rPr>
              <a:t>as typical </a:t>
            </a:r>
            <a:r>
              <a:rPr lang="en-US" sz="2400" b="1" dirty="0" smtClean="0">
                <a:latin typeface="Times New Roman" panose="02020603050405020304" pitchFamily="18" charset="0"/>
                <a:cs typeface="Times New Roman" panose="02020603050405020304" pitchFamily="18" charset="0"/>
              </a:rPr>
              <a:t>for a representative democracy and </a:t>
            </a:r>
            <a:r>
              <a:rPr lang="en-US" sz="2400" b="1" dirty="0">
                <a:latin typeface="Times New Roman" panose="02020603050405020304" pitchFamily="18" charset="0"/>
                <a:cs typeface="Times New Roman" panose="02020603050405020304" pitchFamily="18" charset="0"/>
              </a:rPr>
              <a:t>acceptance of the relevant </a:t>
            </a:r>
            <a:r>
              <a:rPr lang="en-US" sz="2400" b="1" dirty="0" smtClean="0">
                <a:latin typeface="Times New Roman" panose="02020603050405020304" pitchFamily="18" charset="0"/>
                <a:cs typeface="Times New Roman" panose="02020603050405020304" pitchFamily="18" charset="0"/>
              </a:rPr>
              <a:t>decisions for people who will be exposed. </a:t>
            </a:r>
          </a:p>
          <a:p>
            <a:pPr marL="342900" indent="-342900">
              <a:buFont typeface="Arial" panose="020B0604020202020204" pitchFamily="34" charset="0"/>
              <a:buChar char="•"/>
            </a:pPr>
            <a:r>
              <a:rPr lang="en-GB" sz="2400" b="1" dirty="0" smtClean="0">
                <a:latin typeface="Times New Roman" panose="02020603050405020304" pitchFamily="18" charset="0"/>
                <a:cs typeface="Times New Roman" panose="02020603050405020304" pitchFamily="18" charset="0"/>
              </a:rPr>
              <a:t>In </a:t>
            </a:r>
            <a:r>
              <a:rPr lang="en-GB" sz="2400" b="1" dirty="0">
                <a:latin typeface="Times New Roman" panose="02020603050405020304" pitchFamily="18" charset="0"/>
                <a:cs typeface="Times New Roman" panose="02020603050405020304" pitchFamily="18" charset="0"/>
              </a:rPr>
              <a:t>the risk evaluation and standard setting process the rights and potential concerns also of those who cannot present their case themselves should be considered. This is especially important for disabled persons and future </a:t>
            </a:r>
            <a:r>
              <a:rPr lang="en-GB" sz="2400" b="1" dirty="0" smtClean="0">
                <a:latin typeface="Times New Roman" panose="02020603050405020304" pitchFamily="18" charset="0"/>
                <a:cs typeface="Times New Roman" panose="02020603050405020304" pitchFamily="18" charset="0"/>
              </a:rPr>
              <a:t>generations (?).</a:t>
            </a:r>
            <a:endParaRPr lang="en-GB" sz="2400" b="1" dirty="0">
              <a:latin typeface="Times New Roman" panose="02020603050405020304" pitchFamily="18" charset="0"/>
              <a:cs typeface="Times New Roman" panose="02020603050405020304" pitchFamily="18" charset="0"/>
            </a:endParaRPr>
          </a:p>
        </p:txBody>
      </p:sp>
      <p:sp>
        <p:nvSpPr>
          <p:cNvPr id="3" name="Foliennummernplatzhalter 2"/>
          <p:cNvSpPr>
            <a:spLocks noGrp="1"/>
          </p:cNvSpPr>
          <p:nvPr>
            <p:ph type="sldNum" sz="quarter" idx="12"/>
          </p:nvPr>
        </p:nvSpPr>
        <p:spPr/>
        <p:txBody>
          <a:bodyPr/>
          <a:lstStyle/>
          <a:p>
            <a:fld id="{2B3DBF8D-2E2E-4DC8-A998-2782A544F534}" type="slidenum">
              <a:rPr lang="de-DE" smtClean="0"/>
              <a:t>15</a:t>
            </a:fld>
            <a:endParaRPr lang="de-DE"/>
          </a:p>
        </p:txBody>
      </p:sp>
    </p:spTree>
    <p:extLst>
      <p:ext uri="{BB962C8B-B14F-4D97-AF65-F5344CB8AC3E}">
        <p14:creationId xmlns:p14="http://schemas.microsoft.com/office/powerpoint/2010/main" val="4034402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60880" y="188640"/>
            <a:ext cx="8775615" cy="6370975"/>
          </a:xfrm>
          <a:prstGeom prst="rect">
            <a:avLst/>
          </a:prstGeom>
        </p:spPr>
        <p:txBody>
          <a:bodyPr wrap="square">
            <a:spAutoFit/>
          </a:bodyPr>
          <a:lstStyle/>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principles justification, optimization and dose limitation </a:t>
            </a:r>
            <a:r>
              <a:rPr lang="en-US" sz="2400" b="1" dirty="0" smtClean="0">
                <a:latin typeface="Times New Roman" panose="02020603050405020304" pitchFamily="18" charset="0"/>
                <a:cs typeface="Times New Roman" panose="02020603050405020304" pitchFamily="18" charset="0"/>
              </a:rPr>
              <a:t>together with dose constraints as </a:t>
            </a:r>
            <a:r>
              <a:rPr lang="en-US" sz="2400" b="1" dirty="0">
                <a:latin typeface="Times New Roman" panose="02020603050405020304" pitchFamily="18" charset="0"/>
                <a:cs typeface="Times New Roman" panose="02020603050405020304" pitchFamily="18" charset="0"/>
              </a:rPr>
              <a:t>formulated by </a:t>
            </a:r>
            <a:r>
              <a:rPr lang="en-US" sz="2400" b="1" dirty="0" smtClean="0">
                <a:latin typeface="Times New Roman" panose="02020603050405020304" pitchFamily="18" charset="0"/>
                <a:cs typeface="Times New Roman" panose="02020603050405020304" pitchFamily="18" charset="0"/>
              </a:rPr>
              <a:t>ICRP are a reasonable basis </a:t>
            </a:r>
            <a:r>
              <a:rPr lang="en-US" sz="2400" b="1" dirty="0">
                <a:latin typeface="Times New Roman" panose="02020603050405020304" pitchFamily="18" charset="0"/>
                <a:cs typeface="Times New Roman" panose="02020603050405020304" pitchFamily="18" charset="0"/>
              </a:rPr>
              <a:t>in this connection. </a:t>
            </a:r>
            <a:endParaRPr 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In </a:t>
            </a:r>
            <a:r>
              <a:rPr lang="en-US" sz="2400" b="1" dirty="0">
                <a:latin typeface="Times New Roman" panose="02020603050405020304" pitchFamily="18" charset="0"/>
                <a:cs typeface="Times New Roman" panose="02020603050405020304" pitchFamily="18" charset="0"/>
              </a:rPr>
              <a:t>order to reduce possible individual inequities </a:t>
            </a:r>
            <a:r>
              <a:rPr lang="en-US" sz="2400" b="1" dirty="0" smtClean="0">
                <a:latin typeface="Times New Roman" panose="02020603050405020304" pitchFamily="18" charset="0"/>
                <a:cs typeface="Times New Roman" panose="02020603050405020304" pitchFamily="18" charset="0"/>
              </a:rPr>
              <a:t>dose constraints have </a:t>
            </a:r>
            <a:r>
              <a:rPr lang="en-US" sz="2400" b="1" dirty="0">
                <a:latin typeface="Times New Roman" panose="02020603050405020304" pitchFamily="18" charset="0"/>
                <a:cs typeface="Times New Roman" panose="02020603050405020304" pitchFamily="18" charset="0"/>
              </a:rPr>
              <a:t>been introduced in context with optimization </a:t>
            </a:r>
            <a:r>
              <a:rPr lang="en-US" sz="2400" b="1" dirty="0" smtClean="0">
                <a:latin typeface="Times New Roman" panose="02020603050405020304" pitchFamily="18" charset="0"/>
                <a:cs typeface="Times New Roman" panose="02020603050405020304" pitchFamily="18" charset="0"/>
              </a:rPr>
              <a:t>processes and dose limits. Dose constraints enable the possibility together with optimization to improve the protection at individual workplaces.  This introduces higher flexibility.</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principle “do more good than harm” has great significance </a:t>
            </a:r>
            <a:r>
              <a:rPr lang="en-US" sz="2400" b="1" dirty="0" smtClean="0">
                <a:latin typeface="Times New Roman" panose="02020603050405020304" pitchFamily="18" charset="0"/>
                <a:cs typeface="Times New Roman" panose="02020603050405020304" pitchFamily="18" charset="0"/>
              </a:rPr>
              <a:t>and its consideration is </a:t>
            </a:r>
            <a:r>
              <a:rPr lang="en-US" sz="2400" b="1" dirty="0">
                <a:latin typeface="Times New Roman" panose="02020603050405020304" pitchFamily="18" charset="0"/>
                <a:cs typeface="Times New Roman" panose="02020603050405020304" pitchFamily="18" charset="0"/>
              </a:rPr>
              <a:t>s</a:t>
            </a:r>
            <a:r>
              <a:rPr lang="en-US" sz="2400" b="1" dirty="0" smtClean="0">
                <a:latin typeface="Times New Roman" panose="02020603050405020304" pitchFamily="18" charset="0"/>
                <a:cs typeface="Times New Roman" panose="02020603050405020304" pitchFamily="18" charset="0"/>
              </a:rPr>
              <a:t>trongly recommended for </a:t>
            </a:r>
            <a:r>
              <a:rPr lang="en-US" sz="2400" b="1" dirty="0">
                <a:latin typeface="Times New Roman" panose="02020603050405020304" pitchFamily="18" charset="0"/>
                <a:cs typeface="Times New Roman" panose="02020603050405020304" pitchFamily="18" charset="0"/>
              </a:rPr>
              <a:t>radiological protection. </a:t>
            </a:r>
            <a:endParaRPr 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It is a high responsibility for the medical practitioner to decide about the indication for particular procedures under consideration of the patient´s consent.</a:t>
            </a:r>
          </a:p>
        </p:txBody>
      </p:sp>
      <p:sp>
        <p:nvSpPr>
          <p:cNvPr id="3" name="Foliennummernplatzhalter 2"/>
          <p:cNvSpPr>
            <a:spLocks noGrp="1"/>
          </p:cNvSpPr>
          <p:nvPr>
            <p:ph type="sldNum" sz="quarter" idx="12"/>
          </p:nvPr>
        </p:nvSpPr>
        <p:spPr/>
        <p:txBody>
          <a:bodyPr/>
          <a:lstStyle/>
          <a:p>
            <a:fld id="{2B3DBF8D-2E2E-4DC8-A998-2782A544F534}" type="slidenum">
              <a:rPr lang="de-DE" smtClean="0"/>
              <a:t>16</a:t>
            </a:fld>
            <a:endParaRPr lang="de-DE"/>
          </a:p>
        </p:txBody>
      </p:sp>
    </p:spTree>
    <p:extLst>
      <p:ext uri="{BB962C8B-B14F-4D97-AF65-F5344CB8AC3E}">
        <p14:creationId xmlns:p14="http://schemas.microsoft.com/office/powerpoint/2010/main" val="1235291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B3DBF8D-2E2E-4DC8-A998-2782A544F534}" type="slidenum">
              <a:rPr lang="de-DE" smtClean="0"/>
              <a:t>17</a:t>
            </a:fld>
            <a:endParaRPr lang="de-DE"/>
          </a:p>
        </p:txBody>
      </p:sp>
      <p:sp>
        <p:nvSpPr>
          <p:cNvPr id="3" name="Rechteck 2"/>
          <p:cNvSpPr/>
          <p:nvPr/>
        </p:nvSpPr>
        <p:spPr>
          <a:xfrm>
            <a:off x="323528" y="13542"/>
            <a:ext cx="8568952" cy="6370975"/>
          </a:xfrm>
          <a:prstGeom prst="rect">
            <a:avLst/>
          </a:prstGeom>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total </a:t>
            </a:r>
            <a:r>
              <a:rPr lang="en-US" sz="2400" b="1" dirty="0">
                <a:latin typeface="Times New Roman" panose="02020603050405020304" pitchFamily="18" charset="0"/>
                <a:cs typeface="Times New Roman" panose="02020603050405020304" pitchFamily="18" charset="0"/>
              </a:rPr>
              <a:t>environment </a:t>
            </a:r>
            <a:r>
              <a:rPr lang="en-US" sz="2400" b="1" dirty="0" smtClean="0">
                <a:latin typeface="Times New Roman" panose="02020603050405020304" pitchFamily="18" charset="0"/>
                <a:cs typeface="Times New Roman" panose="02020603050405020304" pitchFamily="18" charset="0"/>
              </a:rPr>
              <a:t>with </a:t>
            </a:r>
            <a:r>
              <a:rPr lang="en-US" sz="2400" b="1" dirty="0">
                <a:latin typeface="Times New Roman" panose="02020603050405020304" pitchFamily="18" charset="0"/>
                <a:cs typeface="Times New Roman" panose="02020603050405020304" pitchFamily="18" charset="0"/>
              </a:rPr>
              <a:t>all living organisms including man is steadily exposed to ionizing radiation from natural sources. </a:t>
            </a:r>
            <a:r>
              <a:rPr lang="en-US" sz="2400" b="1" dirty="0" smtClean="0">
                <a:latin typeface="Times New Roman" panose="02020603050405020304" pitchFamily="18" charset="0"/>
                <a:cs typeface="Times New Roman" panose="02020603050405020304" pitchFamily="18" charset="0"/>
              </a:rPr>
              <a:t>This certainly does </a:t>
            </a:r>
            <a:r>
              <a:rPr lang="en-US" sz="2400" b="1" dirty="0">
                <a:latin typeface="Times New Roman" panose="02020603050405020304" pitchFamily="18" charset="0"/>
                <a:cs typeface="Times New Roman" panose="02020603050405020304" pitchFamily="18" charset="0"/>
              </a:rPr>
              <a:t>not justify further </a:t>
            </a:r>
            <a:r>
              <a:rPr lang="en-US" sz="2400" b="1" dirty="0" smtClean="0">
                <a:latin typeface="Times New Roman" panose="02020603050405020304" pitchFamily="18" charset="0"/>
                <a:cs typeface="Times New Roman" panose="02020603050405020304" pitchFamily="18" charset="0"/>
              </a:rPr>
              <a:t>exposures. The protection of the environment is a high value. </a:t>
            </a:r>
          </a:p>
          <a:p>
            <a:endParaRPr 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However</a:t>
            </a:r>
            <a:r>
              <a:rPr lang="en-US" sz="2400" b="1" dirty="0">
                <a:latin typeface="Times New Roman" panose="02020603050405020304" pitchFamily="18" charset="0"/>
                <a:cs typeface="Times New Roman" panose="02020603050405020304" pitchFamily="18" charset="0"/>
              </a:rPr>
              <a:t>, the high variability of the background exposures may be </a:t>
            </a:r>
            <a:r>
              <a:rPr lang="en-US" sz="2400" b="1" dirty="0" smtClean="0">
                <a:latin typeface="Times New Roman" panose="02020603050405020304" pitchFamily="18" charset="0"/>
                <a:cs typeface="Times New Roman" panose="02020603050405020304" pitchFamily="18" charset="0"/>
              </a:rPr>
              <a:t>of interest </a:t>
            </a:r>
            <a:r>
              <a:rPr lang="en-US" sz="2400" b="1" dirty="0">
                <a:latin typeface="Times New Roman" panose="02020603050405020304" pitchFamily="18" charset="0"/>
                <a:cs typeface="Times New Roman" panose="02020603050405020304" pitchFamily="18" charset="0"/>
              </a:rPr>
              <a:t>for comparative scientific evaluations about possible </a:t>
            </a:r>
            <a:r>
              <a:rPr lang="en-US" sz="2400" b="1" dirty="0" smtClean="0">
                <a:latin typeface="Times New Roman" panose="02020603050405020304" pitchFamily="18" charset="0"/>
                <a:cs typeface="Times New Roman" panose="02020603050405020304" pitchFamily="18" charset="0"/>
              </a:rPr>
              <a:t>risks. </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Frequently very small risks may strongly excite  people. Have such “irrational” perceptions of risk to be taken into account for further decisions? It probably also matters how people experience the risk. It is necessary to make judgements whether such points are justified.</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lack of knowledge about the actual risk in the low dose range is certainly a difficult situation to reach a consent. </a:t>
            </a:r>
            <a:endParaRPr lang="de-DE"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217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07299" y="404664"/>
            <a:ext cx="8784976" cy="4893647"/>
          </a:xfrm>
          <a:prstGeom prst="rect">
            <a:avLst/>
          </a:prstGeom>
        </p:spPr>
        <p:txBody>
          <a:bodyPr wrap="square">
            <a:spAutoFit/>
          </a:bodyPr>
          <a:lstStyle/>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Frequently it is useful not only to concentrate on obvious actions but as discussed it is valuable also to think about the consequences.</a:t>
            </a:r>
          </a:p>
          <a:p>
            <a:endParaRPr 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It is certainly </a:t>
            </a:r>
            <a:r>
              <a:rPr lang="en-US" sz="2400" b="1" dirty="0">
                <a:latin typeface="Times New Roman" panose="02020603050405020304" pitchFamily="18" charset="0"/>
                <a:cs typeface="Times New Roman" panose="02020603050405020304" pitchFamily="18" charset="0"/>
              </a:rPr>
              <a:t>in a wide sense too </a:t>
            </a:r>
            <a:r>
              <a:rPr lang="en-US" sz="2400" b="1" dirty="0" smtClean="0">
                <a:latin typeface="Times New Roman" panose="02020603050405020304" pitchFamily="18" charset="0"/>
                <a:cs typeface="Times New Roman" panose="02020603050405020304" pitchFamily="18" charset="0"/>
              </a:rPr>
              <a:t>limited to think only about reasonable actions and not of the consequences. With an  accident the risk of low doses with very uncertain effects may be smaller sometimes than the risk of  an evacuation. </a:t>
            </a:r>
          </a:p>
          <a:p>
            <a:endParaRPr 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lack of knowledge about the risk in the low dose range implies </a:t>
            </a:r>
            <a:r>
              <a:rPr lang="en-US" sz="2400" b="1" dirty="0" smtClean="0">
                <a:latin typeface="Times New Roman" panose="02020603050405020304" pitchFamily="18" charset="0"/>
                <a:cs typeface="Times New Roman" panose="02020603050405020304" pitchFamily="18" charset="0"/>
              </a:rPr>
              <a:t>a strong </a:t>
            </a:r>
            <a:r>
              <a:rPr lang="en-US" sz="2400" b="1" dirty="0">
                <a:latin typeface="Times New Roman" panose="02020603050405020304" pitchFamily="18" charset="0"/>
                <a:cs typeface="Times New Roman" panose="02020603050405020304" pitchFamily="18" charset="0"/>
              </a:rPr>
              <a:t>obligation of research in order to reduce the uncertainties and to fill the </a:t>
            </a:r>
            <a:r>
              <a:rPr lang="en-US" sz="2400" b="1" dirty="0" smtClean="0">
                <a:latin typeface="Times New Roman" panose="02020603050405020304" pitchFamily="18" charset="0"/>
                <a:cs typeface="Times New Roman" panose="02020603050405020304" pitchFamily="18" charset="0"/>
              </a:rPr>
              <a:t>gap of missing links e.g. to reach a better knowledge about the mechanism for carcinogenesis. </a:t>
            </a:r>
          </a:p>
        </p:txBody>
      </p:sp>
      <p:sp>
        <p:nvSpPr>
          <p:cNvPr id="3" name="Foliennummernplatzhalter 2"/>
          <p:cNvSpPr>
            <a:spLocks noGrp="1"/>
          </p:cNvSpPr>
          <p:nvPr>
            <p:ph type="sldNum" sz="quarter" idx="12"/>
          </p:nvPr>
        </p:nvSpPr>
        <p:spPr/>
        <p:txBody>
          <a:bodyPr/>
          <a:lstStyle/>
          <a:p>
            <a:fld id="{2B3DBF8D-2E2E-4DC8-A998-2782A544F534}" type="slidenum">
              <a:rPr lang="de-DE" smtClean="0"/>
              <a:t>18</a:t>
            </a:fld>
            <a:endParaRPr lang="de-DE"/>
          </a:p>
        </p:txBody>
      </p:sp>
    </p:spTree>
    <p:extLst>
      <p:ext uri="{BB962C8B-B14F-4D97-AF65-F5344CB8AC3E}">
        <p14:creationId xmlns:p14="http://schemas.microsoft.com/office/powerpoint/2010/main" val="151074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332656"/>
            <a:ext cx="7992888" cy="5632311"/>
          </a:xfrm>
          <a:prstGeom prst="rect">
            <a:avLst/>
          </a:prstGeom>
        </p:spPr>
        <p:txBody>
          <a:bodyPr wrap="square">
            <a:spAutoFit/>
          </a:bodyPr>
          <a:lstStyle/>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When the precautionary principle is discussed and evaluated it is not justified that every imaginable scenario is taken into consideration. Only theories that have some scientific plausibility should be taken into account.</a:t>
            </a:r>
          </a:p>
          <a:p>
            <a:r>
              <a:rPr lang="en-US" sz="2400" b="1"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Often it occurs that reputable scientists tremendously differ in their predictions which have survived all scientific tests so far. In such cases precautionary principle means that one should use the most pessimistic estimate of probability if there exist plausible explanations and some scientific basis for such theories.</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 It is not reasonable to protect against purely hypothetical hazards to human health.         </a:t>
            </a:r>
            <a:endParaRPr lang="de-DE"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92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620688"/>
            <a:ext cx="8568952" cy="4893647"/>
          </a:xfrm>
          <a:prstGeom prst="rect">
            <a:avLst/>
          </a:prstGeom>
        </p:spPr>
        <p:txBody>
          <a:bodyPr wrap="square">
            <a:spAutoFit/>
          </a:bodyPr>
          <a:lstStyle/>
          <a:p>
            <a:pPr marL="342900" lvl="0" indent="-342900">
              <a:buFont typeface="Arial" panose="020B0604020202020204" pitchFamily="34" charset="0"/>
              <a:buChar char="•"/>
            </a:pPr>
            <a:r>
              <a:rPr lang="en-GB" sz="2400" b="1" dirty="0" smtClean="0">
                <a:latin typeface="Times New Roman" panose="02020603050405020304" pitchFamily="18" charset="0"/>
                <a:cs typeface="Times New Roman" panose="02020603050405020304" pitchFamily="18" charset="0"/>
              </a:rPr>
              <a:t>In the modern world in which wealth and healthy life is highly dependent on efficient technologies and high standards of medical services as well as in areas with high human population densities it is necessary to achieve a balance between the development and the operation of efficient technologies on the one hand and the maintenance of a healthy and sustainable environment for today´s life and for future generations on the other hand. </a:t>
            </a:r>
          </a:p>
          <a:p>
            <a:pPr lvl="0"/>
            <a:endParaRPr lang="en-GB" sz="2400" b="1"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2400" b="1" dirty="0" smtClean="0">
                <a:latin typeface="Times New Roman" panose="02020603050405020304" pitchFamily="18" charset="0"/>
                <a:cs typeface="Times New Roman" panose="02020603050405020304" pitchFamily="18" charset="0"/>
              </a:rPr>
              <a:t>Therefore regulatory processes for protecting humans and the environment including the setting of standards have to be performed under consideration of important principles of which some shall be discussed in the following. </a:t>
            </a:r>
            <a:endParaRPr lang="de-DE"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336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B3DBF8D-2E2E-4DC8-A998-2782A544F534}" type="slidenum">
              <a:rPr lang="de-DE" smtClean="0"/>
              <a:t>20</a:t>
            </a:fld>
            <a:endParaRPr lang="de-DE"/>
          </a:p>
        </p:txBody>
      </p:sp>
      <p:sp>
        <p:nvSpPr>
          <p:cNvPr id="3" name="Textfeld 2"/>
          <p:cNvSpPr txBox="1"/>
          <p:nvPr/>
        </p:nvSpPr>
        <p:spPr>
          <a:xfrm>
            <a:off x="152605" y="332656"/>
            <a:ext cx="8964488" cy="6001643"/>
          </a:xfrm>
          <a:prstGeom prst="rect">
            <a:avLst/>
          </a:prstGeom>
          <a:noFill/>
        </p:spPr>
        <p:txBody>
          <a:bodyPr wrap="square" rtlCol="0">
            <a:spAutoFit/>
          </a:bodyPr>
          <a:lstStyle/>
          <a:p>
            <a:r>
              <a:rPr lang="de-DE" sz="3200" b="1" dirty="0" smtClean="0">
                <a:latin typeface="Times New Roman" panose="02020603050405020304" pitchFamily="18" charset="0"/>
                <a:cs typeface="Times New Roman" panose="02020603050405020304" pitchFamily="18" charset="0"/>
              </a:rPr>
              <a:t>I </a:t>
            </a:r>
            <a:r>
              <a:rPr lang="de-DE" sz="3200" b="1" dirty="0" err="1" smtClean="0">
                <a:latin typeface="Times New Roman" panose="02020603050405020304" pitchFamily="18" charset="0"/>
                <a:cs typeface="Times New Roman" panose="02020603050405020304" pitchFamily="18" charset="0"/>
              </a:rPr>
              <a:t>would</a:t>
            </a:r>
            <a:r>
              <a:rPr lang="de-DE" sz="3200" b="1" dirty="0" smtClean="0">
                <a:latin typeface="Times New Roman" panose="02020603050405020304" pitchFamily="18" charset="0"/>
                <a:cs typeface="Times New Roman" panose="02020603050405020304" pitchFamily="18" charset="0"/>
              </a:rPr>
              <a:t> like </a:t>
            </a:r>
            <a:r>
              <a:rPr lang="de-DE" sz="3200" b="1" dirty="0" err="1" smtClean="0">
                <a:latin typeface="Times New Roman" panose="02020603050405020304" pitchFamily="18" charset="0"/>
                <a:cs typeface="Times New Roman" panose="02020603050405020304" pitchFamily="18" charset="0"/>
              </a:rPr>
              <a:t>to</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close</a:t>
            </a:r>
            <a:r>
              <a:rPr lang="de-DE" sz="3200" b="1" dirty="0" smtClean="0">
                <a:latin typeface="Times New Roman" panose="02020603050405020304" pitchFamily="18" charset="0"/>
                <a:cs typeface="Times New Roman" panose="02020603050405020304" pitchFamily="18" charset="0"/>
              </a:rPr>
              <a:t> in </a:t>
            </a:r>
            <a:r>
              <a:rPr lang="de-DE" sz="3200" b="1" dirty="0" err="1" smtClean="0">
                <a:latin typeface="Times New Roman" panose="02020603050405020304" pitchFamily="18" charset="0"/>
                <a:cs typeface="Times New Roman" panose="02020603050405020304" pitchFamily="18" charset="0"/>
              </a:rPr>
              <a:t>this</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context</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with</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some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statements</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from</a:t>
            </a:r>
            <a:r>
              <a:rPr lang="de-DE" sz="3200" b="1" dirty="0" smtClean="0">
                <a:latin typeface="Times New Roman" panose="02020603050405020304" pitchFamily="18" charset="0"/>
                <a:cs typeface="Times New Roman" panose="02020603050405020304" pitchFamily="18" charset="0"/>
              </a:rPr>
              <a:t> Immanuel Kant. In </a:t>
            </a:r>
            <a:r>
              <a:rPr lang="de-DE" sz="3200" b="1" dirty="0" err="1" smtClean="0">
                <a:latin typeface="Times New Roman" panose="02020603050405020304" pitchFamily="18" charset="0"/>
                <a:cs typeface="Times New Roman" panose="02020603050405020304" pitchFamily="18" charset="0"/>
              </a:rPr>
              <a:t>his</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essay</a:t>
            </a:r>
            <a:r>
              <a:rPr lang="de-DE" sz="3200" b="1" dirty="0" smtClean="0">
                <a:latin typeface="Times New Roman" panose="02020603050405020304" pitchFamily="18" charset="0"/>
                <a:cs typeface="Times New Roman" panose="02020603050405020304" pitchFamily="18" charset="0"/>
              </a:rPr>
              <a:t> „Was ist Aufklärung?“ (</a:t>
            </a:r>
            <a:r>
              <a:rPr lang="de-DE" sz="3200" b="1" dirty="0" err="1" smtClean="0">
                <a:latin typeface="Times New Roman" panose="02020603050405020304" pitchFamily="18" charset="0"/>
                <a:cs typeface="Times New Roman" panose="02020603050405020304" pitchFamily="18" charset="0"/>
              </a:rPr>
              <a:t>What</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is</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enlightenment</a:t>
            </a:r>
            <a:r>
              <a:rPr lang="de-DE" sz="3200" b="1" dirty="0" smtClean="0">
                <a:latin typeface="Times New Roman" panose="02020603050405020304" pitchFamily="18" charset="0"/>
                <a:cs typeface="Times New Roman" panose="02020603050405020304" pitchFamily="18" charset="0"/>
              </a:rPr>
              <a:t>?) he </a:t>
            </a:r>
            <a:r>
              <a:rPr lang="de-DE" sz="3200" b="1" dirty="0" err="1" smtClean="0">
                <a:latin typeface="Times New Roman" panose="02020603050405020304" pitchFamily="18" charset="0"/>
                <a:cs typeface="Times New Roman" panose="02020603050405020304" pitchFamily="18" charset="0"/>
              </a:rPr>
              <a:t>says</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Sapere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aude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Have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courage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to</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use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your</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own</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understanding</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Later</a:t>
            </a:r>
            <a:r>
              <a:rPr lang="de-DE" sz="3200" b="1" dirty="0" smtClean="0">
                <a:latin typeface="Times New Roman" panose="02020603050405020304" pitchFamily="18" charset="0"/>
                <a:cs typeface="Times New Roman" panose="02020603050405020304" pitchFamily="18" charset="0"/>
              </a:rPr>
              <a:t> Kant </a:t>
            </a:r>
            <a:r>
              <a:rPr lang="de-DE" sz="3200" b="1" dirty="0" err="1" smtClean="0">
                <a:latin typeface="Times New Roman" panose="02020603050405020304" pitchFamily="18" charset="0"/>
                <a:cs typeface="Times New Roman" panose="02020603050405020304" pitchFamily="18" charset="0"/>
              </a:rPr>
              <a:t>states</a:t>
            </a:r>
            <a:r>
              <a:rPr lang="de-DE" sz="3200" b="1" dirty="0" smtClean="0">
                <a:latin typeface="Times New Roman" panose="02020603050405020304" pitchFamily="18" charset="0"/>
                <a:cs typeface="Times New Roman" panose="02020603050405020304" pitchFamily="18" charset="0"/>
              </a:rPr>
              <a:t>: „But </a:t>
            </a:r>
            <a:r>
              <a:rPr lang="de-DE" sz="3200" b="1" dirty="0" err="1" smtClean="0">
                <a:latin typeface="Times New Roman" panose="02020603050405020304" pitchFamily="18" charset="0"/>
                <a:cs typeface="Times New Roman" panose="02020603050405020304" pitchFamily="18" charset="0"/>
              </a:rPr>
              <a:t>by</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the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public</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use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of</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one´s</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own</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reason</a:t>
            </a:r>
            <a:r>
              <a:rPr lang="de-DE" sz="3200" b="1" dirty="0" smtClean="0">
                <a:latin typeface="Times New Roman" panose="02020603050405020304" pitchFamily="18" charset="0"/>
                <a:cs typeface="Times New Roman" panose="02020603050405020304" pitchFamily="18" charset="0"/>
              </a:rPr>
              <a:t> I </a:t>
            </a:r>
            <a:r>
              <a:rPr lang="de-DE" sz="3200" b="1" dirty="0" err="1" smtClean="0">
                <a:latin typeface="Times New Roman" panose="02020603050405020304" pitchFamily="18" charset="0"/>
                <a:cs typeface="Times New Roman" panose="02020603050405020304" pitchFamily="18" charset="0"/>
              </a:rPr>
              <a:t>mean</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that</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use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which</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anyone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may</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make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of</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it</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as</a:t>
            </a:r>
            <a:r>
              <a:rPr lang="de-DE" sz="3200" b="1" dirty="0" smtClean="0">
                <a:latin typeface="Times New Roman" panose="02020603050405020304" pitchFamily="18" charset="0"/>
                <a:cs typeface="Times New Roman" panose="02020603050405020304" pitchFamily="18" charset="0"/>
              </a:rPr>
              <a:t> a man </a:t>
            </a:r>
            <a:r>
              <a:rPr lang="de-DE" sz="3200" b="1" dirty="0" err="1" smtClean="0">
                <a:latin typeface="Times New Roman" panose="02020603050405020304" pitchFamily="18" charset="0"/>
                <a:cs typeface="Times New Roman" panose="02020603050405020304" pitchFamily="18" charset="0"/>
              </a:rPr>
              <a:t>of</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learning</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adressing</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the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entire</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reading</a:t>
            </a:r>
            <a:r>
              <a:rPr lang="de-DE" sz="3200" b="1" dirty="0" smtClean="0">
                <a:latin typeface="Times New Roman" panose="02020603050405020304" pitchFamily="18" charset="0"/>
                <a:cs typeface="Times New Roman" panose="02020603050405020304" pitchFamily="18" charset="0"/>
              </a:rPr>
              <a:t> </a:t>
            </a:r>
            <a:r>
              <a:rPr lang="de-DE" sz="3200" b="1" dirty="0" err="1" smtClean="0">
                <a:latin typeface="Times New Roman" panose="02020603050405020304" pitchFamily="18" charset="0"/>
                <a:cs typeface="Times New Roman" panose="02020603050405020304" pitchFamily="18" charset="0"/>
              </a:rPr>
              <a:t>public</a:t>
            </a:r>
            <a:r>
              <a:rPr lang="de-DE" sz="3200" b="1" dirty="0" smtClean="0">
                <a:latin typeface="Times New Roman" panose="02020603050405020304" pitchFamily="18" charset="0"/>
                <a:cs typeface="Times New Roman" panose="02020603050405020304" pitchFamily="18" charset="0"/>
              </a:rPr>
              <a:t>.“</a:t>
            </a:r>
          </a:p>
          <a:p>
            <a:r>
              <a:rPr lang="de-DE" sz="3200" b="1" dirty="0" smtClean="0">
                <a:latin typeface="Times New Roman" panose="02020603050405020304" pitchFamily="18" charset="0"/>
                <a:cs typeface="Times New Roman" panose="02020603050405020304" pitchFamily="18" charset="0"/>
              </a:rPr>
              <a:t>„Ich verstehe aber unter dem öffentlichen Gebrauche seiner eigenen Vernunft denjenigen,  den jemand als Gelehrter von ihr vor dem ganzen Publikum der Leserwelt macht.“ </a:t>
            </a:r>
            <a:endParaRPr lang="de-D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320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2"/>
          <p:cNvSpPr>
            <a:spLocks noGrp="1"/>
          </p:cNvSpPr>
          <p:nvPr>
            <p:ph type="ftr" sz="quarter" idx="11"/>
          </p:nvPr>
        </p:nvSpPr>
        <p:spPr/>
        <p:txBody>
          <a:bodyPr/>
          <a:lstStyle/>
          <a:p>
            <a:r>
              <a:rPr lang="de-DE" altLang="de-DE"/>
              <a:t>Streffer-04/05/09</a:t>
            </a:r>
          </a:p>
        </p:txBody>
      </p:sp>
      <p:pic>
        <p:nvPicPr>
          <p:cNvPr id="179203" name="Picture 3" descr="Clic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428" y="54468"/>
            <a:ext cx="5384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9204" name="Text Box 4"/>
          <p:cNvSpPr txBox="1">
            <a:spLocks noChangeArrowheads="1"/>
          </p:cNvSpPr>
          <p:nvPr/>
        </p:nvSpPr>
        <p:spPr bwMode="auto">
          <a:xfrm>
            <a:off x="228600" y="838200"/>
            <a:ext cx="29718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800" dirty="0"/>
              <a:t>The Wanderer  </a:t>
            </a:r>
            <a:r>
              <a:rPr lang="de-DE" altLang="de-DE" sz="2800" dirty="0" err="1"/>
              <a:t>above</a:t>
            </a:r>
            <a:r>
              <a:rPr lang="de-DE" altLang="de-DE" sz="2800" dirty="0"/>
              <a:t> </a:t>
            </a:r>
            <a:r>
              <a:rPr lang="de-DE" altLang="de-DE" sz="2800" dirty="0" err="1"/>
              <a:t>the</a:t>
            </a:r>
            <a:r>
              <a:rPr lang="de-DE" altLang="de-DE" sz="2800" dirty="0"/>
              <a:t> Fog,</a:t>
            </a:r>
            <a:r>
              <a:rPr lang="de-DE" altLang="de-DE" dirty="0"/>
              <a:t>            </a:t>
            </a:r>
            <a:r>
              <a:rPr lang="de-DE" altLang="de-DE" dirty="0" smtClean="0"/>
              <a:t>(</a:t>
            </a:r>
            <a:r>
              <a:rPr lang="de-DE" altLang="de-DE" sz="2000" dirty="0" smtClean="0"/>
              <a:t>Casper </a:t>
            </a:r>
            <a:r>
              <a:rPr lang="de-DE" altLang="de-DE" sz="2000" dirty="0"/>
              <a:t>David </a:t>
            </a:r>
            <a:r>
              <a:rPr lang="de-DE" altLang="de-DE" sz="2000" dirty="0" smtClean="0"/>
              <a:t>Friedrich)</a:t>
            </a:r>
            <a:endParaRPr lang="de-DE" altLang="de-DE" sz="2000" dirty="0"/>
          </a:p>
        </p:txBody>
      </p:sp>
      <p:sp>
        <p:nvSpPr>
          <p:cNvPr id="179205" name="Text Box 5"/>
          <p:cNvSpPr txBox="1">
            <a:spLocks noChangeArrowheads="1"/>
          </p:cNvSpPr>
          <p:nvPr/>
        </p:nvSpPr>
        <p:spPr bwMode="auto">
          <a:xfrm>
            <a:off x="3505200" y="259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b="0"/>
          </a:p>
        </p:txBody>
      </p:sp>
      <p:sp>
        <p:nvSpPr>
          <p:cNvPr id="3" name="Textfeld 2"/>
          <p:cNvSpPr txBox="1"/>
          <p:nvPr/>
        </p:nvSpPr>
        <p:spPr>
          <a:xfrm>
            <a:off x="3287428" y="3298802"/>
            <a:ext cx="1716620" cy="369332"/>
          </a:xfrm>
          <a:prstGeom prst="rect">
            <a:avLst/>
          </a:prstGeom>
          <a:noFill/>
        </p:spPr>
        <p:txBody>
          <a:bodyPr wrap="square" rtlCol="0">
            <a:spAutoFit/>
          </a:bodyPr>
          <a:lstStyle/>
          <a:p>
            <a:r>
              <a:rPr lang="de-DE" b="1" dirty="0" err="1" smtClean="0">
                <a:solidFill>
                  <a:srgbClr val="FF0000"/>
                </a:solidFill>
                <a:latin typeface="Times New Roman" panose="02020603050405020304" pitchFamily="18" charset="0"/>
                <a:cs typeface="Times New Roman" panose="02020603050405020304" pitchFamily="18" charset="0"/>
              </a:rPr>
              <a:t>Exp</a:t>
            </a:r>
            <a:r>
              <a:rPr lang="de-DE" b="1" dirty="0" smtClean="0">
                <a:solidFill>
                  <a:srgbClr val="FF0000"/>
                </a:solidFill>
                <a:latin typeface="Times New Roman" panose="02020603050405020304" pitchFamily="18" charset="0"/>
                <a:cs typeface="Times New Roman" panose="02020603050405020304" pitchFamily="18" charset="0"/>
              </a:rPr>
              <a:t>. high dose</a:t>
            </a:r>
            <a:endParaRPr lang="de-DE" b="1" dirty="0">
              <a:solidFill>
                <a:srgbClr val="FF0000"/>
              </a:solidFill>
              <a:latin typeface="Times New Roman" panose="02020603050405020304" pitchFamily="18" charset="0"/>
              <a:cs typeface="Times New Roman" panose="02020603050405020304" pitchFamily="18" charset="0"/>
            </a:endParaRPr>
          </a:p>
        </p:txBody>
      </p:sp>
      <p:sp>
        <p:nvSpPr>
          <p:cNvPr id="4" name="Textfeld 3"/>
          <p:cNvSpPr txBox="1"/>
          <p:nvPr/>
        </p:nvSpPr>
        <p:spPr>
          <a:xfrm>
            <a:off x="6588224" y="4149080"/>
            <a:ext cx="1584176" cy="369332"/>
          </a:xfrm>
          <a:prstGeom prst="rect">
            <a:avLst/>
          </a:prstGeom>
          <a:noFill/>
        </p:spPr>
        <p:txBody>
          <a:bodyPr wrap="square" rtlCol="0">
            <a:spAutoFit/>
          </a:bodyPr>
          <a:lstStyle/>
          <a:p>
            <a:r>
              <a:rPr lang="de-DE" b="1" dirty="0" err="1" smtClean="0">
                <a:solidFill>
                  <a:srgbClr val="00B050"/>
                </a:solidFill>
                <a:latin typeface="Times New Roman" panose="02020603050405020304" pitchFamily="18" charset="0"/>
                <a:cs typeface="Times New Roman" panose="02020603050405020304" pitchFamily="18" charset="0"/>
              </a:rPr>
              <a:t>Exp</a:t>
            </a:r>
            <a:r>
              <a:rPr lang="de-DE" b="1" dirty="0" smtClean="0">
                <a:solidFill>
                  <a:srgbClr val="00B050"/>
                </a:solidFill>
                <a:latin typeface="Times New Roman" panose="02020603050405020304" pitchFamily="18" charset="0"/>
                <a:cs typeface="Times New Roman" panose="02020603050405020304" pitchFamily="18" charset="0"/>
              </a:rPr>
              <a:t>. </a:t>
            </a:r>
            <a:r>
              <a:rPr lang="de-DE" b="1" dirty="0" err="1" smtClean="0">
                <a:solidFill>
                  <a:srgbClr val="00B050"/>
                </a:solidFill>
                <a:latin typeface="Times New Roman" panose="02020603050405020304" pitchFamily="18" charset="0"/>
                <a:cs typeface="Times New Roman" panose="02020603050405020304" pitchFamily="18" charset="0"/>
              </a:rPr>
              <a:t>low</a:t>
            </a:r>
            <a:r>
              <a:rPr lang="de-DE" b="1" dirty="0" smtClean="0">
                <a:solidFill>
                  <a:srgbClr val="00B050"/>
                </a:solidFill>
                <a:latin typeface="Times New Roman" panose="02020603050405020304" pitchFamily="18" charset="0"/>
                <a:cs typeface="Times New Roman" panose="02020603050405020304" pitchFamily="18" charset="0"/>
              </a:rPr>
              <a:t> dose</a:t>
            </a:r>
            <a:endParaRPr lang="de-DE"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999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B3DBF8D-2E2E-4DC8-A998-2782A544F534}" type="slidenum">
              <a:rPr lang="de-DE" smtClean="0"/>
              <a:t>22</a:t>
            </a:fld>
            <a:endParaRPr lang="de-DE"/>
          </a:p>
        </p:txBody>
      </p:sp>
    </p:spTree>
    <p:extLst>
      <p:ext uri="{BB962C8B-B14F-4D97-AF65-F5344CB8AC3E}">
        <p14:creationId xmlns:p14="http://schemas.microsoft.com/office/powerpoint/2010/main" val="2974518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5536" y="476672"/>
            <a:ext cx="7992888" cy="6001643"/>
          </a:xfrm>
          <a:prstGeom prst="rect">
            <a:avLst/>
          </a:prstGeom>
        </p:spPr>
        <p:txBody>
          <a:bodyPr wrap="square">
            <a:spAutoFit/>
          </a:bodyPr>
          <a:lstStyle/>
          <a:p>
            <a:r>
              <a:rPr lang="en-US" sz="2400" b="1" dirty="0" smtClean="0"/>
              <a:t>Such a protection has to be done carefully without </a:t>
            </a:r>
            <a:r>
              <a:rPr lang="en-US" sz="2400" b="1" dirty="0"/>
              <a:t>unduly limiting the </a:t>
            </a:r>
            <a:r>
              <a:rPr lang="en-US" sz="2400" b="1" dirty="0" smtClean="0"/>
              <a:t>mentioned desirable human </a:t>
            </a:r>
            <a:r>
              <a:rPr lang="de-DE" sz="2400" b="1" dirty="0" err="1" smtClean="0"/>
              <a:t>actions</a:t>
            </a:r>
            <a:r>
              <a:rPr lang="de-DE" sz="2400" b="1" dirty="0" smtClean="0"/>
              <a:t>. </a:t>
            </a:r>
            <a:r>
              <a:rPr lang="en-GB" sz="2400" b="1" dirty="0" smtClean="0">
                <a:latin typeface="Times New Roman" panose="02020603050405020304" pitchFamily="18" charset="0"/>
                <a:cs typeface="Times New Roman" panose="02020603050405020304" pitchFamily="18" charset="0"/>
              </a:rPr>
              <a:t>These </a:t>
            </a:r>
            <a:r>
              <a:rPr lang="en-GB" sz="2400" b="1" dirty="0">
                <a:latin typeface="Times New Roman" panose="02020603050405020304" pitchFamily="18" charset="0"/>
                <a:cs typeface="Times New Roman" panose="02020603050405020304" pitchFamily="18" charset="0"/>
              </a:rPr>
              <a:t>challenges cannot be achieved without rational decision processes and should be based on:</a:t>
            </a:r>
            <a:endParaRPr lang="de-DE" sz="2400" b="1"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2400" b="1" dirty="0" smtClean="0">
                <a:latin typeface="Times New Roman" panose="02020603050405020304" pitchFamily="18" charset="0"/>
                <a:cs typeface="Times New Roman" panose="02020603050405020304" pitchFamily="18" charset="0"/>
              </a:rPr>
              <a:t>Solid </a:t>
            </a:r>
            <a:r>
              <a:rPr lang="en-GB" sz="2400" b="1" dirty="0">
                <a:latin typeface="Times New Roman" panose="02020603050405020304" pitchFamily="18" charset="0"/>
                <a:cs typeface="Times New Roman" panose="02020603050405020304" pitchFamily="18" charset="0"/>
              </a:rPr>
              <a:t>scientific data about the effects of </a:t>
            </a:r>
            <a:r>
              <a:rPr lang="en-GB" sz="2400" b="1" dirty="0" smtClean="0">
                <a:latin typeface="Times New Roman" panose="02020603050405020304" pitchFamily="18" charset="0"/>
                <a:cs typeface="Times New Roman" panose="02020603050405020304" pitchFamily="18" charset="0"/>
              </a:rPr>
              <a:t>ionizing radiation </a:t>
            </a:r>
            <a:r>
              <a:rPr lang="en-GB" sz="2400" b="1" dirty="0">
                <a:latin typeface="Times New Roman" panose="02020603050405020304" pitchFamily="18" charset="0"/>
                <a:cs typeface="Times New Roman" panose="02020603050405020304" pitchFamily="18" charset="0"/>
              </a:rPr>
              <a:t>and </a:t>
            </a:r>
            <a:r>
              <a:rPr lang="en-GB" sz="2400" b="1" dirty="0" smtClean="0">
                <a:latin typeface="Times New Roman" panose="02020603050405020304" pitchFamily="18" charset="0"/>
                <a:cs typeface="Times New Roman" panose="02020603050405020304" pitchFamily="18" charset="0"/>
              </a:rPr>
              <a:t>of their mechanisms are essential,</a:t>
            </a:r>
            <a:endParaRPr lang="de-DE" sz="2400" b="1"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2400" b="1" dirty="0" smtClean="0">
                <a:latin typeface="Times New Roman" panose="02020603050405020304" pitchFamily="18" charset="0"/>
                <a:cs typeface="Times New Roman" panose="02020603050405020304" pitchFamily="18" charset="0"/>
              </a:rPr>
              <a:t>Discussion </a:t>
            </a:r>
            <a:r>
              <a:rPr lang="en-GB" sz="2400" b="1" dirty="0">
                <a:latin typeface="Times New Roman" panose="02020603050405020304" pitchFamily="18" charset="0"/>
                <a:cs typeface="Times New Roman" panose="02020603050405020304" pitchFamily="18" charset="0"/>
              </a:rPr>
              <a:t>of ethical and social implications including the uncertainties of the scientific evaluations, as well as a communication of risk and benefit </a:t>
            </a:r>
            <a:r>
              <a:rPr lang="en-GB" sz="2400" b="1" dirty="0" smtClean="0">
                <a:latin typeface="Times New Roman" panose="02020603050405020304" pitchFamily="18" charset="0"/>
                <a:cs typeface="Times New Roman" panose="02020603050405020304" pitchFamily="18" charset="0"/>
              </a:rPr>
              <a:t>under participation of concerned people in regulatory bodies and the public under </a:t>
            </a:r>
            <a:r>
              <a:rPr lang="en-GB" sz="2400" b="1" dirty="0">
                <a:latin typeface="Times New Roman" panose="02020603050405020304" pitchFamily="18" charset="0"/>
                <a:cs typeface="Times New Roman" panose="02020603050405020304" pitchFamily="18" charset="0"/>
              </a:rPr>
              <a:t>conditions of </a:t>
            </a:r>
            <a:r>
              <a:rPr lang="en-GB" sz="2400" b="1" dirty="0" smtClean="0">
                <a:latin typeface="Times New Roman" panose="02020603050405020304" pitchFamily="18" charset="0"/>
                <a:cs typeface="Times New Roman" panose="02020603050405020304" pitchFamily="18" charset="0"/>
              </a:rPr>
              <a:t>transparency,</a:t>
            </a:r>
            <a:r>
              <a:rPr lang="de-DE" sz="2400" b="1" dirty="0">
                <a:latin typeface="Times New Roman" panose="02020603050405020304" pitchFamily="18" charset="0"/>
                <a:cs typeface="Times New Roman" panose="02020603050405020304" pitchFamily="18" charset="0"/>
              </a:rPr>
              <a:t> </a:t>
            </a:r>
            <a:endParaRPr lang="de-DE" sz="2400" b="1"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P</a:t>
            </a:r>
            <a:r>
              <a:rPr lang="en-GB" sz="2400" b="1" dirty="0" err="1" smtClean="0">
                <a:latin typeface="Times New Roman" panose="02020603050405020304" pitchFamily="18" charset="0"/>
                <a:cs typeface="Times New Roman" panose="02020603050405020304" pitchFamily="18" charset="0"/>
              </a:rPr>
              <a:t>rocedures</a:t>
            </a:r>
            <a:r>
              <a:rPr lang="en-GB" sz="2400" b="1"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that promote rationality, provide legitimacy and ensure consistency with legal, especially constitutional, mandates and constraints</a:t>
            </a:r>
            <a:r>
              <a:rPr lang="en-GB" sz="2400" b="1" dirty="0" smtClean="0">
                <a:latin typeface="Times New Roman" panose="02020603050405020304" pitchFamily="18" charset="0"/>
                <a:cs typeface="Times New Roman" panose="02020603050405020304" pitchFamily="18" charset="0"/>
              </a:rPr>
              <a:t>.</a:t>
            </a:r>
          </a:p>
          <a:p>
            <a:pPr marL="342900" lvl="0" indent="-342900">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a:p>
            <a:pPr lvl="0" algn="ctr"/>
            <a:r>
              <a:rPr lang="de-DE" sz="2400" b="1" dirty="0" err="1" smtClean="0">
                <a:latin typeface="Times New Roman" panose="02020603050405020304" pitchFamily="18" charset="0"/>
                <a:cs typeface="Times New Roman" panose="02020603050405020304" pitchFamily="18" charset="0"/>
              </a:rPr>
              <a:t>What</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rational, </a:t>
            </a:r>
            <a:r>
              <a:rPr lang="de-DE" sz="2400" b="1" dirty="0" err="1" smtClean="0">
                <a:latin typeface="Times New Roman" panose="02020603050405020304" pitchFamily="18" charset="0"/>
                <a:cs typeface="Times New Roman" panose="02020603050405020304" pitchFamily="18" charset="0"/>
              </a:rPr>
              <a:t>scientific</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basis</a:t>
            </a:r>
            <a:r>
              <a:rPr lang="de-DE" sz="2400" b="1" dirty="0" smtClean="0">
                <a:latin typeface="Times New Roman" panose="02020603050405020304" pitchFamily="18" charset="0"/>
                <a:cs typeface="Times New Roman" panose="02020603050405020304" pitchFamily="18" charset="0"/>
              </a:rPr>
              <a:t>?</a:t>
            </a:r>
            <a:endParaRPr lang="de-DE" sz="2400" b="1" dirty="0">
              <a:latin typeface="Times New Roman" panose="02020603050405020304" pitchFamily="18" charset="0"/>
              <a:cs typeface="Times New Roman" panose="02020603050405020304" pitchFamily="18" charset="0"/>
            </a:endParaRPr>
          </a:p>
        </p:txBody>
      </p:sp>
      <p:sp>
        <p:nvSpPr>
          <p:cNvPr id="3" name="Foliennummernplatzhalter 2"/>
          <p:cNvSpPr>
            <a:spLocks noGrp="1"/>
          </p:cNvSpPr>
          <p:nvPr>
            <p:ph type="sldNum" sz="quarter" idx="12"/>
          </p:nvPr>
        </p:nvSpPr>
        <p:spPr/>
        <p:txBody>
          <a:bodyPr/>
          <a:lstStyle/>
          <a:p>
            <a:fld id="{2B3DBF8D-2E2E-4DC8-A998-2782A544F534}" type="slidenum">
              <a:rPr lang="de-DE" smtClean="0"/>
              <a:t>3</a:t>
            </a:fld>
            <a:endParaRPr lang="de-DE"/>
          </a:p>
        </p:txBody>
      </p:sp>
    </p:spTree>
    <p:extLst>
      <p:ext uri="{BB962C8B-B14F-4D97-AF65-F5344CB8AC3E}">
        <p14:creationId xmlns:p14="http://schemas.microsoft.com/office/powerpoint/2010/main" val="2091353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548680"/>
            <a:ext cx="8424936" cy="5262979"/>
          </a:xfrm>
          <a:prstGeom prst="rect">
            <a:avLst/>
          </a:prstGeom>
        </p:spPr>
        <p:txBody>
          <a:bodyPr wrap="square">
            <a:spAutoFit/>
          </a:bodyPr>
          <a:lstStyle/>
          <a:p>
            <a:pPr marL="342900" lvl="0" indent="-342900">
              <a:buFont typeface="Arial" panose="020B0604020202020204" pitchFamily="34" charset="0"/>
              <a:buChar char="•"/>
            </a:pPr>
            <a:r>
              <a:rPr lang="de-DE" sz="2400" b="1" dirty="0" err="1" smtClean="0">
                <a:latin typeface="Times New Roman" panose="02020603050405020304" pitchFamily="18" charset="0"/>
                <a:cs typeface="Times New Roman" panose="02020603050405020304" pitchFamily="18" charset="0"/>
              </a:rPr>
              <a:t>For</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judgement</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of</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toxicity</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of</a:t>
            </a:r>
            <a:r>
              <a:rPr lang="de-DE" sz="2400" b="1" dirty="0" smtClean="0">
                <a:latin typeface="Times New Roman" panose="02020603050405020304" pitchFamily="18" charset="0"/>
                <a:cs typeface="Times New Roman" panose="02020603050405020304" pitchFamily="18" charset="0"/>
              </a:rPr>
              <a:t> an </a:t>
            </a:r>
            <a:r>
              <a:rPr lang="de-DE" sz="2400" b="1" dirty="0" err="1" smtClean="0">
                <a:latin typeface="Times New Roman" panose="02020603050405020304" pitchFamily="18" charset="0"/>
                <a:cs typeface="Times New Roman" panose="02020603050405020304" pitchFamily="18" charset="0"/>
              </a:rPr>
              <a:t>agent</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mechanism</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of</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its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action</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should</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be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known</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as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well</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as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possible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and</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information</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about</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shape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of</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dose </a:t>
            </a:r>
            <a:r>
              <a:rPr lang="de-DE" sz="2400" b="1" dirty="0" err="1" smtClean="0">
                <a:latin typeface="Times New Roman" panose="02020603050405020304" pitchFamily="18" charset="0"/>
                <a:cs typeface="Times New Roman" panose="02020603050405020304" pitchFamily="18" charset="0"/>
              </a:rPr>
              <a:t>response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is</a:t>
            </a:r>
            <a:r>
              <a:rPr lang="de-DE" sz="2400" b="1" dirty="0" smtClean="0">
                <a:latin typeface="Times New Roman" panose="02020603050405020304" pitchFamily="18" charset="0"/>
                <a:cs typeface="Times New Roman" panose="02020603050405020304" pitchFamily="18" charset="0"/>
              </a:rPr>
              <a:t> essential.</a:t>
            </a:r>
          </a:p>
          <a:p>
            <a:pPr lvl="0"/>
            <a:endParaRPr lang="de-DE" sz="2400" b="1"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2400" b="1" dirty="0" smtClean="0">
                <a:latin typeface="Times New Roman" panose="02020603050405020304" pitchFamily="18" charset="0"/>
                <a:cs typeface="Times New Roman" panose="02020603050405020304" pitchFamily="18" charset="0"/>
              </a:rPr>
              <a:t>Critical assessments of the dose responses have to be based on solid epidemiological and experimental investigations.</a:t>
            </a:r>
          </a:p>
          <a:p>
            <a:pPr lvl="0"/>
            <a:r>
              <a:rPr lang="en-GB" sz="2400" b="1" dirty="0" smtClean="0">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GB" sz="2400" b="1" dirty="0" smtClean="0">
                <a:latin typeface="Times New Roman" panose="02020603050405020304" pitchFamily="18" charset="0"/>
                <a:cs typeface="Times New Roman" panose="02020603050405020304" pitchFamily="18" charset="0"/>
              </a:rPr>
              <a:t>In this connection, the knowledge about the shape of the dose response curves especially in the low dose range is very important. </a:t>
            </a:r>
          </a:p>
          <a:p>
            <a:pPr marL="342900" lvl="0" indent="-342900">
              <a:buFont typeface="Arial" panose="020B0604020202020204" pitchFamily="34" charset="0"/>
              <a:buChar char="•"/>
            </a:pPr>
            <a:endParaRPr lang="en-GB" sz="2400" b="1"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2400" b="1" dirty="0" smtClean="0">
                <a:latin typeface="Times New Roman" panose="02020603050405020304" pitchFamily="18" charset="0"/>
                <a:cs typeface="Times New Roman" panose="02020603050405020304" pitchFamily="18" charset="0"/>
              </a:rPr>
              <a:t>Two dose responses are distinguished in toxicology and also for the action of ionizing radiation: A dose response </a:t>
            </a:r>
            <a:r>
              <a:rPr lang="en-GB" sz="2400" b="1" u="sng" dirty="0" smtClean="0">
                <a:latin typeface="Times New Roman" panose="02020603050405020304" pitchFamily="18" charset="0"/>
                <a:cs typeface="Times New Roman" panose="02020603050405020304" pitchFamily="18" charset="0"/>
              </a:rPr>
              <a:t>with a threshold dose </a:t>
            </a:r>
            <a:r>
              <a:rPr lang="en-GB" sz="2400" b="1" dirty="0" smtClean="0">
                <a:latin typeface="Times New Roman" panose="02020603050405020304" pitchFamily="18" charset="0"/>
                <a:cs typeface="Times New Roman" panose="02020603050405020304" pitchFamily="18" charset="0"/>
              </a:rPr>
              <a:t>and a dose response </a:t>
            </a:r>
            <a:r>
              <a:rPr lang="en-GB" sz="2400" b="1" u="sng" dirty="0" smtClean="0">
                <a:latin typeface="Times New Roman" panose="02020603050405020304" pitchFamily="18" charset="0"/>
                <a:cs typeface="Times New Roman" panose="02020603050405020304" pitchFamily="18" charset="0"/>
              </a:rPr>
              <a:t>without a threshold dose.</a:t>
            </a:r>
            <a:r>
              <a:rPr lang="en-GB" u="sng"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32712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liennummernplatzhalter 3"/>
          <p:cNvSpPr>
            <a:spLocks noGrp="1"/>
          </p:cNvSpPr>
          <p:nvPr>
            <p:ph type="sldNum" sz="quarter" idx="12"/>
          </p:nvPr>
        </p:nvSpPr>
        <p:spPr>
          <a:xfrm>
            <a:off x="2879725" y="6265863"/>
            <a:ext cx="5864225" cy="592137"/>
          </a:xfrm>
          <a:solidFill>
            <a:schemeClr val="bg1"/>
          </a:solid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EA05D549-4172-4CDD-A8CE-15617BB2ABA9}" type="slidenum">
              <a:rPr lang="de-DE" altLang="de-DE" sz="1000" smtClean="0"/>
              <a:pPr eaLnBrk="1" hangingPunct="1">
                <a:spcBef>
                  <a:spcPct val="0"/>
                </a:spcBef>
                <a:buFontTx/>
                <a:buNone/>
              </a:pPr>
              <a:t>5</a:t>
            </a:fld>
            <a:endParaRPr lang="de-DE" altLang="de-DE" sz="1000" smtClean="0"/>
          </a:p>
        </p:txBody>
      </p:sp>
      <p:pic>
        <p:nvPicPr>
          <p:cNvPr id="49156" name="Picture 2" descr="C:\DOKUME~1\ADMINI~1\LOKALE~1\Temp\~AUT0051.bmp"/>
          <p:cNvPicPr>
            <a:picLocks noChangeAspect="1" noChangeArrowheads="1"/>
          </p:cNvPicPr>
          <p:nvPr/>
        </p:nvPicPr>
        <p:blipFill>
          <a:blip r:embed="rId3">
            <a:extLst>
              <a:ext uri="{28A0092B-C50C-407E-A947-70E740481C1C}">
                <a14:useLocalDpi xmlns:a14="http://schemas.microsoft.com/office/drawing/2010/main" val="0"/>
              </a:ext>
            </a:extLst>
          </a:blip>
          <a:srcRect l="5333" t="3850" r="6050" b="2101"/>
          <a:stretch>
            <a:fillRect/>
          </a:stretch>
        </p:blipFill>
        <p:spPr bwMode="auto">
          <a:xfrm>
            <a:off x="84138" y="234950"/>
            <a:ext cx="8686800" cy="62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feld 1"/>
          <p:cNvSpPr txBox="1">
            <a:spLocks noChangeArrowheads="1"/>
          </p:cNvSpPr>
          <p:nvPr/>
        </p:nvSpPr>
        <p:spPr bwMode="auto">
          <a:xfrm>
            <a:off x="1106529" y="2168352"/>
            <a:ext cx="2376264" cy="1200329"/>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2400" b="1" dirty="0" smtClean="0">
                <a:latin typeface="Calibri" pitchFamily="34" charset="0"/>
              </a:rPr>
              <a:t>(</a:t>
            </a:r>
            <a:r>
              <a:rPr lang="de-DE" altLang="de-DE" sz="2400" b="1" dirty="0" err="1" smtClean="0">
                <a:latin typeface="Calibri" pitchFamily="34" charset="0"/>
              </a:rPr>
              <a:t>Various</a:t>
            </a:r>
            <a:r>
              <a:rPr lang="de-DE" altLang="de-DE" sz="2400" b="1" dirty="0" smtClean="0">
                <a:latin typeface="Calibri" pitchFamily="34" charset="0"/>
              </a:rPr>
              <a:t> </a:t>
            </a:r>
            <a:r>
              <a:rPr lang="de-DE" altLang="de-DE" sz="2400" b="1" dirty="0" err="1" smtClean="0">
                <a:latin typeface="Calibri" pitchFamily="34" charset="0"/>
              </a:rPr>
              <a:t>Types</a:t>
            </a:r>
            <a:r>
              <a:rPr lang="de-DE" altLang="de-DE" sz="2400" b="1" dirty="0" smtClean="0">
                <a:latin typeface="Calibri" pitchFamily="34" charset="0"/>
              </a:rPr>
              <a:t> </a:t>
            </a:r>
            <a:r>
              <a:rPr lang="de-DE" altLang="de-DE" sz="2400" b="1" dirty="0" err="1" smtClean="0">
                <a:latin typeface="Calibri" pitchFamily="34" charset="0"/>
              </a:rPr>
              <a:t>of</a:t>
            </a:r>
            <a:r>
              <a:rPr lang="de-DE" altLang="de-DE" sz="2400" b="1" dirty="0" smtClean="0">
                <a:latin typeface="Calibri" pitchFamily="34" charset="0"/>
              </a:rPr>
              <a:t> </a:t>
            </a:r>
            <a:r>
              <a:rPr lang="de-DE" altLang="de-DE" sz="2400" b="1" dirty="0" err="1" smtClean="0">
                <a:latin typeface="Calibri" pitchFamily="34" charset="0"/>
              </a:rPr>
              <a:t>Tissue</a:t>
            </a:r>
            <a:r>
              <a:rPr lang="de-DE" altLang="de-DE" sz="2400" b="1" dirty="0" smtClean="0">
                <a:latin typeface="Calibri" pitchFamily="34" charset="0"/>
              </a:rPr>
              <a:t> </a:t>
            </a:r>
            <a:r>
              <a:rPr lang="de-DE" altLang="de-DE" sz="2400" b="1" dirty="0" err="1" smtClean="0">
                <a:latin typeface="Calibri" pitchFamily="34" charset="0"/>
              </a:rPr>
              <a:t>Damages</a:t>
            </a:r>
            <a:r>
              <a:rPr lang="de-DE" altLang="de-DE" sz="2400" b="1" dirty="0" smtClean="0">
                <a:latin typeface="Calibri" pitchFamily="34" charset="0"/>
              </a:rPr>
              <a:t>,</a:t>
            </a:r>
            <a:endParaRPr lang="de-DE" altLang="de-DE" sz="2400" b="1" dirty="0">
              <a:latin typeface="Calibri" pitchFamily="34" charset="0"/>
            </a:endParaRPr>
          </a:p>
          <a:p>
            <a:pPr eaLnBrk="1" hangingPunct="1">
              <a:spcBef>
                <a:spcPct val="0"/>
              </a:spcBef>
              <a:buFontTx/>
              <a:buNone/>
            </a:pPr>
            <a:r>
              <a:rPr lang="de-DE" altLang="de-DE" sz="2400" b="1" dirty="0" err="1" smtClean="0">
                <a:latin typeface="Calibri" pitchFamily="34" charset="0"/>
              </a:rPr>
              <a:t>Including</a:t>
            </a:r>
            <a:r>
              <a:rPr lang="de-DE" altLang="de-DE" sz="2400" b="1" dirty="0" smtClean="0">
                <a:latin typeface="Calibri" pitchFamily="34" charset="0"/>
              </a:rPr>
              <a:t> Death)</a:t>
            </a:r>
            <a:endParaRPr lang="de-DE" altLang="de-DE" sz="2400" b="1" dirty="0">
              <a:latin typeface="Calibri" pitchFamily="34" charset="0"/>
            </a:endParaRPr>
          </a:p>
        </p:txBody>
      </p:sp>
      <p:sp>
        <p:nvSpPr>
          <p:cNvPr id="49158" name="Textfeld 2"/>
          <p:cNvSpPr txBox="1">
            <a:spLocks noChangeArrowheads="1"/>
          </p:cNvSpPr>
          <p:nvPr/>
        </p:nvSpPr>
        <p:spPr bwMode="auto">
          <a:xfrm>
            <a:off x="5119464" y="3573016"/>
            <a:ext cx="3097213" cy="1200329"/>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2400" b="1" dirty="0" err="1" smtClean="0">
                <a:latin typeface="Calibri" pitchFamily="34" charset="0"/>
              </a:rPr>
              <a:t>Stochastic</a:t>
            </a:r>
            <a:r>
              <a:rPr lang="de-DE" altLang="de-DE" sz="2400" b="1" dirty="0" smtClean="0">
                <a:latin typeface="Calibri" pitchFamily="34" charset="0"/>
              </a:rPr>
              <a:t> </a:t>
            </a:r>
            <a:r>
              <a:rPr lang="de-DE" altLang="de-DE" sz="2400" b="1" dirty="0" err="1" smtClean="0">
                <a:latin typeface="Calibri" pitchFamily="34" charset="0"/>
              </a:rPr>
              <a:t>Effects</a:t>
            </a:r>
            <a:r>
              <a:rPr lang="de-DE" altLang="de-DE" sz="2400" b="1" dirty="0" smtClean="0">
                <a:latin typeface="Calibri" pitchFamily="34" charset="0"/>
              </a:rPr>
              <a:t> (</a:t>
            </a:r>
            <a:r>
              <a:rPr lang="de-DE" altLang="de-DE" sz="2400" b="1" dirty="0" err="1" smtClean="0">
                <a:latin typeface="Calibri" pitchFamily="34" charset="0"/>
              </a:rPr>
              <a:t>Causation</a:t>
            </a:r>
            <a:r>
              <a:rPr lang="de-DE" altLang="de-DE" sz="2400" b="1" dirty="0" smtClean="0">
                <a:latin typeface="Calibri" pitchFamily="34" charset="0"/>
              </a:rPr>
              <a:t> </a:t>
            </a:r>
            <a:r>
              <a:rPr lang="de-DE" altLang="de-DE" sz="2400" b="1" dirty="0" err="1" smtClean="0">
                <a:latin typeface="Calibri" pitchFamily="34" charset="0"/>
              </a:rPr>
              <a:t>of</a:t>
            </a:r>
            <a:r>
              <a:rPr lang="de-DE" altLang="de-DE" sz="2400" b="1" dirty="0" smtClean="0">
                <a:latin typeface="Calibri" pitchFamily="34" charset="0"/>
              </a:rPr>
              <a:t> </a:t>
            </a:r>
            <a:r>
              <a:rPr lang="de-DE" altLang="de-DE" sz="2400" b="1" dirty="0" err="1" smtClean="0">
                <a:latin typeface="Calibri" pitchFamily="34" charset="0"/>
              </a:rPr>
              <a:t>Genetic</a:t>
            </a:r>
            <a:r>
              <a:rPr lang="de-DE" altLang="de-DE" sz="2400" b="1" dirty="0" smtClean="0">
                <a:latin typeface="Calibri" pitchFamily="34" charset="0"/>
              </a:rPr>
              <a:t> </a:t>
            </a:r>
            <a:r>
              <a:rPr lang="de-DE" altLang="de-DE" sz="2400" b="1" dirty="0" err="1" smtClean="0">
                <a:latin typeface="Calibri" pitchFamily="34" charset="0"/>
              </a:rPr>
              <a:t>Damage</a:t>
            </a:r>
            <a:r>
              <a:rPr lang="de-DE" altLang="de-DE" sz="2400" b="1" dirty="0" smtClean="0">
                <a:latin typeface="Calibri" pitchFamily="34" charset="0"/>
              </a:rPr>
              <a:t> </a:t>
            </a:r>
            <a:r>
              <a:rPr lang="de-DE" altLang="de-DE" sz="2400" b="1" dirty="0" err="1" smtClean="0">
                <a:latin typeface="Calibri" pitchFamily="34" charset="0"/>
              </a:rPr>
              <a:t>and</a:t>
            </a:r>
            <a:r>
              <a:rPr lang="de-DE" altLang="de-DE" sz="2400" b="1" dirty="0" smtClean="0">
                <a:latin typeface="Calibri" pitchFamily="34" charset="0"/>
              </a:rPr>
              <a:t> Cancer)</a:t>
            </a:r>
            <a:endParaRPr lang="de-DE" altLang="de-DE" sz="2400" b="1" dirty="0">
              <a:latin typeface="Calibri" pitchFamily="34" charset="0"/>
            </a:endParaRPr>
          </a:p>
        </p:txBody>
      </p:sp>
      <p:sp>
        <p:nvSpPr>
          <p:cNvPr id="49159" name="Textfeld 3"/>
          <p:cNvSpPr txBox="1">
            <a:spLocks noChangeArrowheads="1"/>
          </p:cNvSpPr>
          <p:nvPr/>
        </p:nvSpPr>
        <p:spPr bwMode="auto">
          <a:xfrm>
            <a:off x="1619250" y="5924550"/>
            <a:ext cx="1584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2400" b="1" dirty="0">
                <a:latin typeface="Calibri" pitchFamily="34" charset="0"/>
              </a:rPr>
              <a:t>100 </a:t>
            </a:r>
            <a:r>
              <a:rPr lang="de-DE" altLang="de-DE" sz="2400" b="1" dirty="0" err="1">
                <a:latin typeface="Calibri" pitchFamily="34" charset="0"/>
              </a:rPr>
              <a:t>mSv</a:t>
            </a:r>
            <a:r>
              <a:rPr lang="de-DE" altLang="de-DE" sz="2400" b="1" dirty="0">
                <a:latin typeface="Calibri" pitchFamily="34" charset="0"/>
              </a:rPr>
              <a:t> </a:t>
            </a:r>
          </a:p>
          <a:p>
            <a:pPr eaLnBrk="1" hangingPunct="1">
              <a:spcBef>
                <a:spcPct val="0"/>
              </a:spcBef>
              <a:buFontTx/>
              <a:buNone/>
            </a:pPr>
            <a:r>
              <a:rPr lang="de-DE" altLang="de-DE" sz="2400" b="1" dirty="0" smtClean="0">
                <a:latin typeface="Calibri" pitchFamily="34" charset="0"/>
              </a:rPr>
              <a:t>a. </a:t>
            </a:r>
            <a:r>
              <a:rPr lang="de-DE" altLang="de-DE" sz="2400" b="1" dirty="0" err="1" smtClean="0">
                <a:latin typeface="Calibri" pitchFamily="34" charset="0"/>
              </a:rPr>
              <a:t>higher</a:t>
            </a:r>
            <a:r>
              <a:rPr lang="de-DE" altLang="de-DE" sz="2400" dirty="0" smtClean="0">
                <a:latin typeface="Calibri" pitchFamily="34" charset="0"/>
              </a:rPr>
              <a:t> </a:t>
            </a:r>
            <a:endParaRPr lang="de-DE" altLang="de-DE" sz="2400" dirty="0">
              <a:latin typeface="Calibri" pitchFamily="34" charset="0"/>
            </a:endParaRPr>
          </a:p>
        </p:txBody>
      </p:sp>
      <p:sp>
        <p:nvSpPr>
          <p:cNvPr id="49160" name="Textfeld 2"/>
          <p:cNvSpPr txBox="1">
            <a:spLocks noChangeArrowheads="1"/>
          </p:cNvSpPr>
          <p:nvPr/>
        </p:nvSpPr>
        <p:spPr bwMode="auto">
          <a:xfrm>
            <a:off x="755576" y="260350"/>
            <a:ext cx="79928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de-DE" altLang="de-DE" sz="2800" b="1" dirty="0" err="1" smtClean="0">
                <a:cs typeface="Times New Roman" pitchFamily="18" charset="0"/>
              </a:rPr>
              <a:t>Assumed</a:t>
            </a:r>
            <a:r>
              <a:rPr lang="de-DE" altLang="de-DE" sz="2800" b="1" dirty="0" smtClean="0">
                <a:cs typeface="Times New Roman" pitchFamily="18" charset="0"/>
              </a:rPr>
              <a:t> </a:t>
            </a:r>
            <a:r>
              <a:rPr lang="de-DE" altLang="de-DE" sz="2800" b="1" dirty="0" err="1" smtClean="0">
                <a:cs typeface="Times New Roman" pitchFamily="18" charset="0"/>
              </a:rPr>
              <a:t>Possibilities</a:t>
            </a:r>
            <a:r>
              <a:rPr lang="de-DE" altLang="de-DE" sz="2800" b="1" dirty="0" smtClean="0">
                <a:cs typeface="Times New Roman" pitchFamily="18" charset="0"/>
              </a:rPr>
              <a:t> </a:t>
            </a:r>
            <a:r>
              <a:rPr lang="de-DE" altLang="de-DE" sz="2800" b="1" dirty="0" err="1" smtClean="0">
                <a:cs typeface="Times New Roman" pitchFamily="18" charset="0"/>
              </a:rPr>
              <a:t>of</a:t>
            </a:r>
            <a:r>
              <a:rPr lang="de-DE" altLang="de-DE" sz="2800" b="1" dirty="0" smtClean="0">
                <a:cs typeface="Times New Roman" pitchFamily="18" charset="0"/>
              </a:rPr>
              <a:t> Dose-</a:t>
            </a:r>
            <a:r>
              <a:rPr lang="de-DE" altLang="de-DE" sz="2800" b="1" dirty="0" err="1" smtClean="0">
                <a:cs typeface="Times New Roman" pitchFamily="18" charset="0"/>
              </a:rPr>
              <a:t>Effect</a:t>
            </a:r>
            <a:r>
              <a:rPr lang="de-DE" altLang="de-DE" sz="2800" b="1" dirty="0" smtClean="0">
                <a:cs typeface="Times New Roman" pitchFamily="18" charset="0"/>
              </a:rPr>
              <a:t>-Relations </a:t>
            </a:r>
            <a:r>
              <a:rPr lang="de-DE" altLang="de-DE" sz="2800" b="1" dirty="0" err="1" smtClean="0">
                <a:cs typeface="Times New Roman" pitchFamily="18" charset="0"/>
              </a:rPr>
              <a:t>for</a:t>
            </a:r>
            <a:r>
              <a:rPr lang="de-DE" altLang="de-DE" sz="2800" b="1" dirty="0" smtClean="0">
                <a:cs typeface="Times New Roman" pitchFamily="18" charset="0"/>
              </a:rPr>
              <a:t> </a:t>
            </a:r>
            <a:r>
              <a:rPr lang="de-DE" altLang="de-DE" sz="2800" b="1" dirty="0" err="1" smtClean="0">
                <a:cs typeface="Times New Roman" pitchFamily="18" charset="0"/>
              </a:rPr>
              <a:t>Exposures</a:t>
            </a:r>
            <a:r>
              <a:rPr lang="de-DE" altLang="de-DE" sz="2800" b="1" dirty="0" smtClean="0">
                <a:cs typeface="Times New Roman" pitchFamily="18" charset="0"/>
              </a:rPr>
              <a:t> </a:t>
            </a:r>
            <a:r>
              <a:rPr lang="de-DE" altLang="de-DE" sz="2800" b="1" dirty="0" err="1" smtClean="0">
                <a:cs typeface="Times New Roman" pitchFamily="18" charset="0"/>
              </a:rPr>
              <a:t>to</a:t>
            </a:r>
            <a:r>
              <a:rPr lang="de-DE" altLang="de-DE" sz="2800" b="1" dirty="0" smtClean="0">
                <a:cs typeface="Times New Roman" pitchFamily="18" charset="0"/>
              </a:rPr>
              <a:t> </a:t>
            </a:r>
            <a:r>
              <a:rPr lang="de-DE" altLang="de-DE" sz="2800" b="1" dirty="0" err="1" smtClean="0">
                <a:cs typeface="Times New Roman" pitchFamily="18" charset="0"/>
              </a:rPr>
              <a:t>Ionizing</a:t>
            </a:r>
            <a:r>
              <a:rPr lang="de-DE" altLang="de-DE" sz="2800" b="1" dirty="0" smtClean="0">
                <a:cs typeface="Times New Roman" pitchFamily="18" charset="0"/>
              </a:rPr>
              <a:t> Radiation</a:t>
            </a:r>
            <a:endParaRPr lang="de-DE" altLang="de-DE" sz="2800" b="1" dirty="0">
              <a:cs typeface="Times New Roman" pitchFamily="18" charset="0"/>
            </a:endParaRPr>
          </a:p>
        </p:txBody>
      </p:sp>
      <p:sp>
        <p:nvSpPr>
          <p:cNvPr id="2" name="Rechteck 1"/>
          <p:cNvSpPr/>
          <p:nvPr/>
        </p:nvSpPr>
        <p:spPr>
          <a:xfrm>
            <a:off x="1619250" y="5876925"/>
            <a:ext cx="1260475" cy="830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Textfeld 2"/>
          <p:cNvSpPr txBox="1"/>
          <p:nvPr/>
        </p:nvSpPr>
        <p:spPr>
          <a:xfrm>
            <a:off x="971600" y="1717662"/>
            <a:ext cx="3153633" cy="461665"/>
          </a:xfrm>
          <a:prstGeom prst="rect">
            <a:avLst/>
          </a:prstGeom>
          <a:solidFill>
            <a:schemeClr val="bg1"/>
          </a:solidFill>
        </p:spPr>
        <p:txBody>
          <a:bodyPr wrap="square" rtlCol="0">
            <a:spAutoFit/>
          </a:bodyPr>
          <a:lstStyle/>
          <a:p>
            <a:r>
              <a:rPr lang="de-DE" sz="2400" b="1" dirty="0" smtClean="0">
                <a:latin typeface="Times New Roman" panose="02020603050405020304" pitchFamily="18" charset="0"/>
                <a:cs typeface="Times New Roman" panose="02020603050405020304" pitchFamily="18" charset="0"/>
              </a:rPr>
              <a:t>Non-</a:t>
            </a:r>
            <a:r>
              <a:rPr lang="de-DE" sz="2400" b="1" dirty="0" err="1" smtClean="0">
                <a:latin typeface="Times New Roman" panose="02020603050405020304" pitchFamily="18" charset="0"/>
                <a:cs typeface="Times New Roman" panose="02020603050405020304" pitchFamily="18" charset="0"/>
              </a:rPr>
              <a:t>Stochastic</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Effects</a:t>
            </a:r>
            <a:endParaRPr lang="de-DE"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689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32997"/>
            <a:ext cx="8640960" cy="6740307"/>
          </a:xfrm>
          <a:prstGeom prst="rect">
            <a:avLst/>
          </a:prstGeom>
          <a:noFill/>
        </p:spPr>
        <p:txBody>
          <a:bodyPr wrap="square" rtlCol="0">
            <a:spAutoFit/>
          </a:bodyPr>
          <a:lstStyle/>
          <a:p>
            <a:pPr marL="342900" indent="-342900">
              <a:buFont typeface="Arial" panose="020B0604020202020204" pitchFamily="34" charset="0"/>
              <a:buChar char="•"/>
            </a:pPr>
            <a:r>
              <a:rPr lang="de-DE" sz="2400" b="1" dirty="0" smtClean="0">
                <a:latin typeface="Times New Roman" panose="02020603050405020304" pitchFamily="18" charset="0"/>
                <a:cs typeface="Times New Roman" panose="02020603050405020304" pitchFamily="18" charset="0"/>
              </a:rPr>
              <a:t>In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second</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case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no</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threshold</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radiation</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effects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cancer</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genetic</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effects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are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expected</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even</a:t>
            </a:r>
            <a:r>
              <a:rPr lang="de-DE" sz="2400" b="1" dirty="0" smtClean="0">
                <a:latin typeface="Times New Roman" panose="02020603050405020304" pitchFamily="18" charset="0"/>
                <a:cs typeface="Times New Roman" panose="02020603050405020304" pitchFamily="18" charset="0"/>
              </a:rPr>
              <a:t> in </a:t>
            </a:r>
            <a:r>
              <a:rPr lang="de-DE" sz="2400" b="1" dirty="0" err="1" smtClean="0">
                <a:latin typeface="Times New Roman" panose="02020603050405020304" pitchFamily="18" charset="0"/>
                <a:cs typeface="Times New Roman" panose="02020603050405020304" pitchFamily="18" charset="0"/>
              </a:rPr>
              <a:t>low</a:t>
            </a:r>
            <a:r>
              <a:rPr lang="de-DE" sz="2400" b="1" dirty="0" smtClean="0">
                <a:latin typeface="Times New Roman" panose="02020603050405020304" pitchFamily="18" charset="0"/>
                <a:cs typeface="Times New Roman" panose="02020603050405020304" pitchFamily="18" charset="0"/>
              </a:rPr>
              <a:t> dose </a:t>
            </a:r>
            <a:r>
              <a:rPr lang="de-DE" sz="2400" b="1" dirty="0" err="1" smtClean="0">
                <a:latin typeface="Times New Roman" panose="02020603050405020304" pitchFamily="18" charset="0"/>
                <a:cs typeface="Times New Roman" panose="02020603050405020304" pitchFamily="18" charset="0"/>
              </a:rPr>
              <a:t>ranges</a:t>
            </a:r>
            <a:r>
              <a:rPr lang="de-DE" sz="2400" b="1" dirty="0" smtClean="0">
                <a:latin typeface="Times New Roman" panose="02020603050405020304" pitchFamily="18" charset="0"/>
                <a:cs typeface="Times New Roman" panose="02020603050405020304" pitchFamily="18" charset="0"/>
              </a:rPr>
              <a:t>. </a:t>
            </a:r>
          </a:p>
          <a:p>
            <a:endParaRPr lang="de-DE"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err="1" smtClean="0">
                <a:latin typeface="Times New Roman" panose="02020603050405020304" pitchFamily="18" charset="0"/>
                <a:cs typeface="Times New Roman" panose="02020603050405020304" pitchFamily="18" charset="0"/>
              </a:rPr>
              <a:t>By</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careful</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epidemiological</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studies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with</a:t>
            </a:r>
            <a:r>
              <a:rPr lang="de-DE" sz="2400" b="1" dirty="0" smtClean="0">
                <a:latin typeface="Times New Roman" panose="02020603050405020304" pitchFamily="18" charset="0"/>
                <a:cs typeface="Times New Roman" panose="02020603050405020304" pitchFamily="18" charset="0"/>
              </a:rPr>
              <a:t> large </a:t>
            </a:r>
            <a:r>
              <a:rPr lang="de-DE" sz="2400" b="1" dirty="0" err="1">
                <a:latin typeface="Times New Roman" panose="02020603050405020304" pitchFamily="18" charset="0"/>
                <a:cs typeface="Times New Roman" panose="02020603050405020304" pitchFamily="18" charset="0"/>
              </a:rPr>
              <a:t>populations</a:t>
            </a:r>
            <a:r>
              <a:rPr lang="de-DE" sz="2400" b="1" dirty="0">
                <a:latin typeface="Times New Roman" panose="02020603050405020304" pitchFamily="18" charset="0"/>
                <a:cs typeface="Times New Roman" panose="02020603050405020304" pitchFamily="18" charset="0"/>
              </a:rPr>
              <a:t> a </a:t>
            </a:r>
            <a:r>
              <a:rPr lang="de-DE" sz="2400" b="1" dirty="0" err="1" smtClean="0">
                <a:latin typeface="Times New Roman" panose="02020603050405020304" pitchFamily="18" charset="0"/>
                <a:cs typeface="Times New Roman" panose="02020603050405020304" pitchFamily="18" charset="0"/>
              </a:rPr>
              <a:t>significant</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increase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of</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cancer</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observed</a:t>
            </a:r>
            <a:r>
              <a:rPr lang="de-DE" sz="2400" b="1" dirty="0" smtClean="0">
                <a:latin typeface="Times New Roman" panose="02020603050405020304" pitchFamily="18" charset="0"/>
                <a:cs typeface="Times New Roman" panose="02020603050405020304" pitchFamily="18" charset="0"/>
              </a:rPr>
              <a:t> after </a:t>
            </a:r>
            <a:r>
              <a:rPr lang="de-DE" sz="2400" b="1" dirty="0" err="1" smtClean="0">
                <a:latin typeface="Times New Roman" panose="02020603050405020304" pitchFamily="18" charset="0"/>
                <a:cs typeface="Times New Roman" panose="02020603050405020304" pitchFamily="18" charset="0"/>
              </a:rPr>
              <a:t>radiation</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exposures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with</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doses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above</a:t>
            </a:r>
            <a:r>
              <a:rPr lang="de-DE" sz="2400" b="1" dirty="0" smtClean="0">
                <a:latin typeface="Times New Roman" panose="02020603050405020304" pitchFamily="18" charset="0"/>
                <a:cs typeface="Times New Roman" panose="02020603050405020304" pitchFamily="18" charset="0"/>
              </a:rPr>
              <a:t> 100 </a:t>
            </a:r>
            <a:r>
              <a:rPr lang="de-DE" sz="2400" b="1" dirty="0" err="1" smtClean="0">
                <a:latin typeface="Times New Roman" panose="02020603050405020304" pitchFamily="18" charset="0"/>
                <a:cs typeface="Times New Roman" panose="02020603050405020304" pitchFamily="18" charset="0"/>
              </a:rPr>
              <a:t>mSv</a:t>
            </a:r>
            <a:r>
              <a:rPr lang="de-DE" sz="2400" b="1" dirty="0" smtClean="0">
                <a:latin typeface="Times New Roman" panose="02020603050405020304" pitchFamily="18" charset="0"/>
                <a:cs typeface="Times New Roman" panose="02020603050405020304" pitchFamily="18" charset="0"/>
              </a:rPr>
              <a:t>. Below </a:t>
            </a:r>
            <a:r>
              <a:rPr lang="de-DE" sz="2400" b="1" dirty="0" err="1" smtClean="0">
                <a:latin typeface="Times New Roman" panose="02020603050405020304" pitchFamily="18" charset="0"/>
                <a:cs typeface="Times New Roman" panose="02020603050405020304" pitchFamily="18" charset="0"/>
              </a:rPr>
              <a:t>this</a:t>
            </a:r>
            <a:r>
              <a:rPr lang="de-DE" sz="2400" b="1" dirty="0" smtClean="0">
                <a:latin typeface="Times New Roman" panose="02020603050405020304" pitchFamily="18" charset="0"/>
                <a:cs typeface="Times New Roman" panose="02020603050405020304" pitchFamily="18" charset="0"/>
              </a:rPr>
              <a:t> dose </a:t>
            </a:r>
            <a:r>
              <a:rPr lang="de-DE" sz="2400" b="1" dirty="0" err="1" smtClean="0">
                <a:latin typeface="Times New Roman" panose="02020603050405020304" pitchFamily="18" charset="0"/>
                <a:cs typeface="Times New Roman" panose="02020603050405020304" pitchFamily="18" charset="0"/>
              </a:rPr>
              <a:t>range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risk</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can</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only</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be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extrapolated</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from</a:t>
            </a:r>
            <a:r>
              <a:rPr lang="de-DE" sz="2400" b="1" dirty="0" smtClean="0">
                <a:latin typeface="Times New Roman" panose="02020603050405020304" pitchFamily="18" charset="0"/>
                <a:cs typeface="Times New Roman" panose="02020603050405020304" pitchFamily="18" charset="0"/>
              </a:rPr>
              <a:t> high </a:t>
            </a:r>
            <a:r>
              <a:rPr lang="de-DE" sz="2400" b="1" dirty="0" err="1" smtClean="0">
                <a:latin typeface="Times New Roman" panose="02020603050405020304" pitchFamily="18" charset="0"/>
                <a:cs typeface="Times New Roman" panose="02020603050405020304" pitchFamily="18" charset="0"/>
              </a:rPr>
              <a:t>to</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low</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doses</a:t>
            </a:r>
            <a:r>
              <a:rPr lang="de-DE" sz="2400" b="1" dirty="0" smtClean="0">
                <a:latin typeface="Times New Roman" panose="02020603050405020304" pitchFamily="18" charset="0"/>
                <a:cs typeface="Times New Roman" panose="02020603050405020304" pitchFamily="18" charset="0"/>
              </a:rPr>
              <a:t>. </a:t>
            </a:r>
          </a:p>
          <a:p>
            <a:endParaRPr lang="de-DE"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err="1" smtClean="0">
                <a:latin typeface="Times New Roman" panose="02020603050405020304" pitchFamily="18" charset="0"/>
                <a:cs typeface="Times New Roman" panose="02020603050405020304" pitchFamily="18" charset="0"/>
              </a:rPr>
              <a:t>From</a:t>
            </a:r>
            <a:r>
              <a:rPr lang="de-DE" sz="2400" b="1" dirty="0" smtClean="0">
                <a:latin typeface="Times New Roman" panose="02020603050405020304" pitchFamily="18" charset="0"/>
                <a:cs typeface="Times New Roman" panose="02020603050405020304" pitchFamily="18" charset="0"/>
              </a:rPr>
              <a:t> a </a:t>
            </a:r>
            <a:r>
              <a:rPr lang="de-DE" sz="2400" b="1" dirty="0" err="1" smtClean="0">
                <a:latin typeface="Times New Roman" panose="02020603050405020304" pitchFamily="18" charset="0"/>
                <a:cs typeface="Times New Roman" panose="02020603050405020304" pitchFamily="18" charset="0"/>
              </a:rPr>
              <a:t>number</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of</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studies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it</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concluded</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that</a:t>
            </a:r>
            <a:r>
              <a:rPr lang="de-DE" sz="2400" b="1" dirty="0" smtClean="0">
                <a:latin typeface="Times New Roman" panose="02020603050405020304" pitchFamily="18" charset="0"/>
                <a:cs typeface="Times New Roman" panose="02020603050405020304" pitchFamily="18" charset="0"/>
              </a:rPr>
              <a:t> a </a:t>
            </a:r>
            <a:r>
              <a:rPr lang="de-DE" sz="2400" b="1" u="sng" dirty="0" smtClean="0">
                <a:latin typeface="Times New Roman" panose="02020603050405020304" pitchFamily="18" charset="0"/>
                <a:cs typeface="Times New Roman" panose="02020603050405020304" pitchFamily="18" charset="0"/>
              </a:rPr>
              <a:t>linear</a:t>
            </a:r>
            <a:r>
              <a:rPr lang="de-DE" sz="2400" b="1" dirty="0" smtClean="0">
                <a:latin typeface="Times New Roman" panose="02020603050405020304" pitchFamily="18" charset="0"/>
                <a:cs typeface="Times New Roman" panose="02020603050405020304" pitchFamily="18" charset="0"/>
              </a:rPr>
              <a:t> dose </a:t>
            </a:r>
            <a:r>
              <a:rPr lang="de-DE" sz="2400" b="1" dirty="0" err="1" smtClean="0">
                <a:latin typeface="Times New Roman" panose="02020603050405020304" pitchFamily="18" charset="0"/>
                <a:cs typeface="Times New Roman" panose="02020603050405020304" pitchFamily="18" charset="0"/>
              </a:rPr>
              <a:t>response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with</a:t>
            </a:r>
            <a:r>
              <a:rPr lang="de-DE" sz="2400" b="1" dirty="0" smtClean="0">
                <a:latin typeface="Times New Roman" panose="02020603050405020304" pitchFamily="18" charset="0"/>
                <a:cs typeface="Times New Roman" panose="02020603050405020304" pitchFamily="18" charset="0"/>
              </a:rPr>
              <a:t> </a:t>
            </a:r>
            <a:r>
              <a:rPr lang="de-DE" sz="2400" b="1" u="sng" dirty="0" err="1" smtClean="0">
                <a:latin typeface="Times New Roman" panose="02020603050405020304" pitchFamily="18" charset="0"/>
                <a:cs typeface="Times New Roman" panose="02020603050405020304" pitchFamily="18" charset="0"/>
              </a:rPr>
              <a:t>no</a:t>
            </a:r>
            <a:r>
              <a:rPr lang="de-DE" sz="2400" b="1" dirty="0" smtClean="0">
                <a:latin typeface="Times New Roman" panose="02020603050405020304" pitchFamily="18" charset="0"/>
                <a:cs typeface="Times New Roman" panose="02020603050405020304" pitchFamily="18" charset="0"/>
              </a:rPr>
              <a:t> </a:t>
            </a:r>
            <a:r>
              <a:rPr lang="de-DE" sz="2400" b="1" u="sng" dirty="0" err="1" smtClean="0">
                <a:latin typeface="Times New Roman" panose="02020603050405020304" pitchFamily="18" charset="0"/>
                <a:cs typeface="Times New Roman" panose="02020603050405020304" pitchFamily="18" charset="0"/>
              </a:rPr>
              <a:t>threshold</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best</a:t>
            </a:r>
            <a:r>
              <a:rPr lang="de-DE" sz="2400" b="1" dirty="0" smtClean="0">
                <a:latin typeface="Times New Roman" panose="02020603050405020304" pitchFamily="18" charset="0"/>
                <a:cs typeface="Times New Roman" panose="02020603050405020304" pitchFamily="18" charset="0"/>
              </a:rPr>
              <a:t> fit </a:t>
            </a:r>
            <a:r>
              <a:rPr lang="de-DE" sz="2400" b="1" dirty="0" err="1" smtClean="0">
                <a:latin typeface="Times New Roman" panose="02020603050405020304" pitchFamily="18" charset="0"/>
                <a:cs typeface="Times New Roman" panose="02020603050405020304" pitchFamily="18" charset="0"/>
              </a:rPr>
              <a:t>for</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data</a:t>
            </a:r>
            <a:r>
              <a:rPr lang="de-DE" sz="2400" b="1" dirty="0" smtClean="0">
                <a:latin typeface="Times New Roman" panose="02020603050405020304" pitchFamily="18" charset="0"/>
                <a:cs typeface="Times New Roman" panose="02020603050405020304" pitchFamily="18" charset="0"/>
              </a:rPr>
              <a:t>. ICRP </a:t>
            </a:r>
            <a:r>
              <a:rPr lang="de-DE" sz="2400" b="1" dirty="0" err="1" smtClean="0">
                <a:latin typeface="Times New Roman" panose="02020603050405020304" pitchFamily="18" charset="0"/>
                <a:cs typeface="Times New Roman" panose="02020603050405020304" pitchFamily="18" charset="0"/>
              </a:rPr>
              <a:t>states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it</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is</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prudent</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to</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use</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the</a:t>
            </a:r>
            <a:r>
              <a:rPr lang="de-DE" sz="2400" b="1" dirty="0" smtClean="0">
                <a:latin typeface="Times New Roman" panose="02020603050405020304" pitchFamily="18" charset="0"/>
                <a:cs typeface="Times New Roman" panose="02020603050405020304" pitchFamily="18" charset="0"/>
              </a:rPr>
              <a:t> LNT </a:t>
            </a:r>
            <a:r>
              <a:rPr lang="de-DE" sz="2400" b="1" dirty="0" err="1" smtClean="0">
                <a:latin typeface="Times New Roman" panose="02020603050405020304" pitchFamily="18" charset="0"/>
                <a:cs typeface="Times New Roman" panose="02020603050405020304" pitchFamily="18" charset="0"/>
              </a:rPr>
              <a:t>model</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for</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radiological</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protection</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It</a:t>
            </a:r>
            <a:r>
              <a:rPr lang="de-DE" sz="2400" b="1" dirty="0" smtClean="0">
                <a:latin typeface="Times New Roman" panose="02020603050405020304" pitchFamily="18" charset="0"/>
                <a:cs typeface="Times New Roman" panose="02020603050405020304" pitchFamily="18" charset="0"/>
              </a:rPr>
              <a:t> </a:t>
            </a:r>
            <a:r>
              <a:rPr lang="de-DE" sz="2400" b="1" dirty="0" err="1" smtClean="0">
                <a:latin typeface="Times New Roman" panose="02020603050405020304" pitchFamily="18" charset="0"/>
                <a:cs typeface="Times New Roman" panose="02020603050405020304" pitchFamily="18" charset="0"/>
              </a:rPr>
              <a:t>is</a:t>
            </a:r>
            <a:r>
              <a:rPr lang="de-DE"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best practical </a:t>
            </a:r>
            <a:r>
              <a:rPr lang="en-US" sz="2400" b="1" dirty="0" smtClean="0">
                <a:latin typeface="Times New Roman" panose="02020603050405020304" pitchFamily="18" charset="0"/>
                <a:cs typeface="Times New Roman" panose="02020603050405020304" pitchFamily="18" charset="0"/>
              </a:rPr>
              <a:t>approach </a:t>
            </a:r>
            <a:r>
              <a:rPr lang="en-US" sz="2400" b="1" dirty="0">
                <a:latin typeface="Times New Roman" panose="02020603050405020304" pitchFamily="18" charset="0"/>
                <a:cs typeface="Times New Roman" panose="02020603050405020304" pitchFamily="18" charset="0"/>
              </a:rPr>
              <a:t>to managing risk from radiation exposure and commensurate with the </a:t>
            </a:r>
            <a:r>
              <a:rPr lang="en-US" sz="2400" b="1" dirty="0" smtClean="0">
                <a:latin typeface="Times New Roman" panose="02020603050405020304" pitchFamily="18" charset="0"/>
                <a:cs typeface="Times New Roman" panose="02020603050405020304" pitchFamily="18" charset="0"/>
              </a:rPr>
              <a:t>`precautionary principle´” (ICRP</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2007). </a:t>
            </a:r>
          </a:p>
          <a:p>
            <a:endParaRPr 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However, the data below 100 </a:t>
            </a:r>
            <a:r>
              <a:rPr lang="en-US" sz="2400" b="1" dirty="0" err="1" smtClean="0">
                <a:latin typeface="Times New Roman" panose="02020603050405020304" pitchFamily="18" charset="0"/>
                <a:cs typeface="Times New Roman" panose="02020603050405020304" pitchFamily="18" charset="0"/>
              </a:rPr>
              <a:t>mSv</a:t>
            </a:r>
            <a:r>
              <a:rPr lang="en-US" sz="2400" b="1" dirty="0" smtClean="0">
                <a:latin typeface="Times New Roman" panose="02020603050405020304" pitchFamily="18" charset="0"/>
                <a:cs typeface="Times New Roman" panose="02020603050405020304" pitchFamily="18" charset="0"/>
              </a:rPr>
              <a:t> have a high degree of uncertainty. No definite proof exists for the response in this dose range. </a:t>
            </a:r>
            <a:endParaRPr lang="de-DE" sz="2400" b="1" dirty="0" smtClean="0">
              <a:latin typeface="Times New Roman" panose="02020603050405020304" pitchFamily="18" charset="0"/>
              <a:cs typeface="Times New Roman" panose="02020603050405020304" pitchFamily="18" charset="0"/>
            </a:endParaRPr>
          </a:p>
        </p:txBody>
      </p:sp>
      <p:sp>
        <p:nvSpPr>
          <p:cNvPr id="2" name="Foliennummernplatzhalter 1"/>
          <p:cNvSpPr>
            <a:spLocks noGrp="1"/>
          </p:cNvSpPr>
          <p:nvPr>
            <p:ph type="sldNum" sz="quarter" idx="12"/>
          </p:nvPr>
        </p:nvSpPr>
        <p:spPr/>
        <p:txBody>
          <a:bodyPr/>
          <a:lstStyle/>
          <a:p>
            <a:fld id="{2B3DBF8D-2E2E-4DC8-A998-2782A544F534}" type="slidenum">
              <a:rPr lang="de-DE" smtClean="0"/>
              <a:t>6</a:t>
            </a:fld>
            <a:endParaRPr lang="de-DE"/>
          </a:p>
        </p:txBody>
      </p:sp>
    </p:spTree>
    <p:extLst>
      <p:ext uri="{BB962C8B-B14F-4D97-AF65-F5344CB8AC3E}">
        <p14:creationId xmlns:p14="http://schemas.microsoft.com/office/powerpoint/2010/main" val="1416620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liennummernplatzhalt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0"/>
              </a:spcBef>
              <a:buFontTx/>
              <a:buNone/>
            </a:pPr>
            <a:fld id="{E905C36C-0131-455F-80B4-047BE78A31D7}" type="slidenum">
              <a:rPr lang="de-DE" altLang="de-DE" sz="1000" smtClean="0">
                <a:latin typeface="Times New Roman" pitchFamily="18" charset="0"/>
              </a:rPr>
              <a:pPr eaLnBrk="1" hangingPunct="1">
                <a:spcBef>
                  <a:spcPct val="0"/>
                </a:spcBef>
                <a:buFontTx/>
                <a:buNone/>
              </a:pPr>
              <a:t>7</a:t>
            </a:fld>
            <a:endParaRPr lang="de-DE" altLang="de-DE" sz="1000" smtClean="0">
              <a:latin typeface="Times New Roman" pitchFamily="18" charset="0"/>
            </a:endParaRPr>
          </a:p>
        </p:txBody>
      </p:sp>
      <p:pic>
        <p:nvPicPr>
          <p:cNvPr id="23556"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23" y="908720"/>
            <a:ext cx="8077200" cy="574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 Box 1027"/>
          <p:cNvSpPr txBox="1">
            <a:spLocks noChangeArrowheads="1"/>
          </p:cNvSpPr>
          <p:nvPr/>
        </p:nvSpPr>
        <p:spPr bwMode="auto">
          <a:xfrm>
            <a:off x="352761" y="389655"/>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algn="ctr" eaLnBrk="1" hangingPunct="1">
              <a:spcBef>
                <a:spcPct val="50000"/>
              </a:spcBef>
              <a:buFontTx/>
              <a:buNone/>
            </a:pPr>
            <a:r>
              <a:rPr lang="de-DE" altLang="de-DE" sz="2800" b="1" dirty="0" smtClean="0">
                <a:latin typeface="Times New Roman" pitchFamily="18" charset="0"/>
              </a:rPr>
              <a:t>Solid </a:t>
            </a:r>
            <a:r>
              <a:rPr lang="de-DE" altLang="de-DE" sz="2800" b="1" dirty="0">
                <a:latin typeface="Times New Roman" pitchFamily="18" charset="0"/>
              </a:rPr>
              <a:t>C</a:t>
            </a:r>
            <a:r>
              <a:rPr lang="de-DE" altLang="de-DE" sz="2800" b="1" dirty="0" smtClean="0">
                <a:latin typeface="Times New Roman" pitchFamily="18" charset="0"/>
              </a:rPr>
              <a:t>ancer, </a:t>
            </a:r>
            <a:r>
              <a:rPr lang="de-DE" altLang="de-DE" sz="2800" b="1" dirty="0" err="1" smtClean="0">
                <a:latin typeface="Times New Roman" pitchFamily="18" charset="0"/>
              </a:rPr>
              <a:t>Incidence</a:t>
            </a:r>
            <a:r>
              <a:rPr lang="de-DE" altLang="de-DE" sz="2800" b="1" dirty="0" smtClean="0">
                <a:latin typeface="Times New Roman" pitchFamily="18" charset="0"/>
              </a:rPr>
              <a:t> </a:t>
            </a:r>
            <a:r>
              <a:rPr lang="de-DE" altLang="de-DE" sz="2800" b="1" dirty="0">
                <a:latin typeface="Times New Roman" pitchFamily="18" charset="0"/>
              </a:rPr>
              <a:t>in </a:t>
            </a:r>
            <a:r>
              <a:rPr lang="de-DE" altLang="de-DE" sz="2800" b="1" dirty="0" err="1">
                <a:latin typeface="Times New Roman" pitchFamily="18" charset="0"/>
              </a:rPr>
              <a:t>Hir</a:t>
            </a:r>
            <a:r>
              <a:rPr lang="de-DE" altLang="de-DE" sz="2800" b="1" dirty="0">
                <a:latin typeface="Times New Roman" pitchFamily="18" charset="0"/>
              </a:rPr>
              <a:t>.+</a:t>
            </a:r>
            <a:r>
              <a:rPr lang="de-DE" altLang="de-DE" sz="2800" b="1" dirty="0" err="1">
                <a:latin typeface="Times New Roman" pitchFamily="18" charset="0"/>
              </a:rPr>
              <a:t>Nagas</a:t>
            </a:r>
            <a:r>
              <a:rPr lang="de-DE" altLang="de-DE" sz="2800" b="1" dirty="0">
                <a:latin typeface="Times New Roman" pitchFamily="18" charset="0"/>
              </a:rPr>
              <a:t>. (BEIR 2005)</a:t>
            </a:r>
          </a:p>
        </p:txBody>
      </p:sp>
    </p:spTree>
    <p:extLst>
      <p:ext uri="{BB962C8B-B14F-4D97-AF65-F5344CB8AC3E}">
        <p14:creationId xmlns:p14="http://schemas.microsoft.com/office/powerpoint/2010/main" val="3350394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52736"/>
            <a:ext cx="7877670" cy="534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 Box 3"/>
          <p:cNvSpPr txBox="1">
            <a:spLocks noChangeArrowheads="1"/>
          </p:cNvSpPr>
          <p:nvPr/>
        </p:nvSpPr>
        <p:spPr bwMode="auto">
          <a:xfrm>
            <a:off x="990600" y="304800"/>
            <a:ext cx="7162800"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algn="ctr" eaLnBrk="1" hangingPunct="1">
              <a:spcBef>
                <a:spcPct val="50000"/>
              </a:spcBef>
              <a:buFontTx/>
              <a:buNone/>
            </a:pPr>
            <a:r>
              <a:rPr lang="de-DE" altLang="de-DE" sz="2400" b="1" dirty="0" smtClean="0">
                <a:latin typeface="Times New Roman" pitchFamily="18" charset="0"/>
              </a:rPr>
              <a:t>Dose-</a:t>
            </a:r>
            <a:r>
              <a:rPr lang="de-DE" altLang="de-DE" sz="2400" b="1" dirty="0" err="1" smtClean="0">
                <a:latin typeface="Times New Roman" pitchFamily="18" charset="0"/>
              </a:rPr>
              <a:t>Effect</a:t>
            </a:r>
            <a:r>
              <a:rPr lang="de-DE" altLang="de-DE" sz="2400" b="1" dirty="0" smtClean="0">
                <a:latin typeface="Times New Roman" pitchFamily="18" charset="0"/>
              </a:rPr>
              <a:t>-Relation </a:t>
            </a:r>
            <a:r>
              <a:rPr lang="de-DE" altLang="de-DE" sz="2400" b="1" dirty="0" err="1" smtClean="0">
                <a:latin typeface="Times New Roman" pitchFamily="18" charset="0"/>
              </a:rPr>
              <a:t>for</a:t>
            </a:r>
            <a:r>
              <a:rPr lang="de-DE" altLang="de-DE" sz="2400" b="1" dirty="0" smtClean="0">
                <a:latin typeface="Times New Roman" pitchFamily="18" charset="0"/>
              </a:rPr>
              <a:t> </a:t>
            </a:r>
            <a:r>
              <a:rPr lang="de-DE" altLang="de-DE" sz="2400" b="1" dirty="0" err="1" smtClean="0">
                <a:latin typeface="Times New Roman" pitchFamily="18" charset="0"/>
              </a:rPr>
              <a:t>Leukemia</a:t>
            </a:r>
            <a:r>
              <a:rPr lang="de-DE" altLang="de-DE" sz="2400" b="1" dirty="0" smtClean="0">
                <a:latin typeface="Times New Roman" pitchFamily="18" charset="0"/>
              </a:rPr>
              <a:t> </a:t>
            </a:r>
            <a:r>
              <a:rPr lang="de-DE" altLang="de-DE" sz="2400" b="1" dirty="0" err="1" smtClean="0">
                <a:latin typeface="Times New Roman" pitchFamily="18" charset="0"/>
              </a:rPr>
              <a:t>Risk</a:t>
            </a:r>
            <a:r>
              <a:rPr lang="de-DE" altLang="de-DE" sz="2400" b="1" dirty="0" smtClean="0">
                <a:latin typeface="Times New Roman" pitchFamily="18" charset="0"/>
              </a:rPr>
              <a:t>, </a:t>
            </a:r>
            <a:r>
              <a:rPr lang="de-DE" altLang="de-DE" sz="2400" b="1" dirty="0">
                <a:latin typeface="Times New Roman" pitchFamily="18" charset="0"/>
              </a:rPr>
              <a:t>Population </a:t>
            </a:r>
            <a:r>
              <a:rPr lang="de-DE" altLang="de-DE" sz="2400" b="1" dirty="0" smtClean="0">
                <a:latin typeface="Times New Roman" pitchFamily="18" charset="0"/>
              </a:rPr>
              <a:t>at </a:t>
            </a:r>
            <a:r>
              <a:rPr lang="de-DE" altLang="de-DE" sz="2400" b="1" dirty="0" err="1" smtClean="0">
                <a:latin typeface="Times New Roman" pitchFamily="18" charset="0"/>
              </a:rPr>
              <a:t>the</a:t>
            </a:r>
            <a:r>
              <a:rPr lang="de-DE" altLang="de-DE" sz="2400" b="1" dirty="0" smtClean="0">
                <a:latin typeface="Times New Roman" pitchFamily="18" charset="0"/>
              </a:rPr>
              <a:t> </a:t>
            </a:r>
            <a:r>
              <a:rPr lang="de-DE" altLang="de-DE" sz="2400" b="1" dirty="0" err="1">
                <a:latin typeface="Times New Roman" pitchFamily="18" charset="0"/>
              </a:rPr>
              <a:t>Techa</a:t>
            </a:r>
            <a:r>
              <a:rPr lang="de-DE" altLang="de-DE" sz="2400" b="1" dirty="0">
                <a:latin typeface="Times New Roman" pitchFamily="18" charset="0"/>
              </a:rPr>
              <a:t>-River </a:t>
            </a:r>
            <a:r>
              <a:rPr lang="de-DE" altLang="de-DE" sz="2400" b="1" dirty="0" smtClean="0">
                <a:latin typeface="Times New Roman" pitchFamily="18" charset="0"/>
              </a:rPr>
              <a:t>after </a:t>
            </a:r>
            <a:r>
              <a:rPr lang="de-DE" altLang="de-DE" sz="2400" b="1" dirty="0" err="1" smtClean="0">
                <a:latin typeface="Times New Roman" pitchFamily="18" charset="0"/>
              </a:rPr>
              <a:t>Exposure</a:t>
            </a:r>
            <a:r>
              <a:rPr lang="de-DE" altLang="de-DE" sz="2400" b="1" dirty="0" smtClean="0">
                <a:latin typeface="Times New Roman" pitchFamily="18" charset="0"/>
              </a:rPr>
              <a:t> </a:t>
            </a:r>
            <a:r>
              <a:rPr lang="de-DE" altLang="de-DE" sz="2400" b="1" dirty="0" err="1" smtClean="0">
                <a:latin typeface="Times New Roman" pitchFamily="18" charset="0"/>
              </a:rPr>
              <a:t>to</a:t>
            </a:r>
            <a:r>
              <a:rPr lang="de-DE" altLang="de-DE" sz="2400" b="1" dirty="0" smtClean="0">
                <a:latin typeface="Times New Roman" pitchFamily="18" charset="0"/>
              </a:rPr>
              <a:t> </a:t>
            </a:r>
            <a:r>
              <a:rPr lang="de-DE" altLang="de-DE" sz="2400" b="1" dirty="0" err="1" smtClean="0">
                <a:latin typeface="Times New Roman" pitchFamily="18" charset="0"/>
              </a:rPr>
              <a:t>radioactive</a:t>
            </a:r>
            <a:r>
              <a:rPr lang="de-DE" altLang="de-DE" sz="2400" b="1" dirty="0" smtClean="0">
                <a:latin typeface="Times New Roman" pitchFamily="18" charset="0"/>
              </a:rPr>
              <a:t> </a:t>
            </a:r>
            <a:r>
              <a:rPr lang="de-DE" altLang="de-DE" sz="2400" b="1" dirty="0" err="1" smtClean="0">
                <a:latin typeface="Times New Roman" pitchFamily="18" charset="0"/>
              </a:rPr>
              <a:t>Contamination</a:t>
            </a:r>
            <a:r>
              <a:rPr lang="de-DE" altLang="de-DE" sz="2400" b="1" dirty="0" smtClean="0">
                <a:latin typeface="Times New Roman" pitchFamily="18" charset="0"/>
              </a:rPr>
              <a:t> </a:t>
            </a:r>
            <a:r>
              <a:rPr lang="de-DE" altLang="de-DE" sz="2400" b="1" dirty="0">
                <a:latin typeface="Times New Roman" pitchFamily="18" charset="0"/>
              </a:rPr>
              <a:t>(</a:t>
            </a:r>
            <a:r>
              <a:rPr lang="de-DE" altLang="de-DE" sz="2400" b="1" dirty="0" err="1">
                <a:latin typeface="Times New Roman" pitchFamily="18" charset="0"/>
              </a:rPr>
              <a:t>Krestinina</a:t>
            </a:r>
            <a:r>
              <a:rPr lang="de-DE" altLang="de-DE" sz="2400" b="1" dirty="0">
                <a:latin typeface="Times New Roman" pitchFamily="18" charset="0"/>
              </a:rPr>
              <a:t>, 2010)</a:t>
            </a:r>
          </a:p>
        </p:txBody>
      </p:sp>
      <p:sp>
        <p:nvSpPr>
          <p:cNvPr id="24581" name="Foliennummernplatzhalt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0"/>
              </a:spcBef>
              <a:buFontTx/>
              <a:buNone/>
            </a:pPr>
            <a:fld id="{8465EF0A-17DE-400C-96D5-DFC8EEA24589}" type="slidenum">
              <a:rPr lang="de-DE" altLang="de-DE" sz="1000" smtClean="0">
                <a:latin typeface="Times New Roman" pitchFamily="18" charset="0"/>
              </a:rPr>
              <a:pPr eaLnBrk="1" hangingPunct="1">
                <a:spcBef>
                  <a:spcPct val="0"/>
                </a:spcBef>
                <a:buFontTx/>
                <a:buNone/>
              </a:pPr>
              <a:t>8</a:t>
            </a:fld>
            <a:endParaRPr lang="de-DE" altLang="de-DE" sz="1000" smtClean="0">
              <a:latin typeface="Times New Roman" pitchFamily="18" charset="0"/>
            </a:endParaRPr>
          </a:p>
        </p:txBody>
      </p:sp>
    </p:spTree>
    <p:extLst>
      <p:ext uri="{BB962C8B-B14F-4D97-AF65-F5344CB8AC3E}">
        <p14:creationId xmlns:p14="http://schemas.microsoft.com/office/powerpoint/2010/main" val="3813054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liennummernplatzhalt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0"/>
              </a:spcBef>
              <a:buFontTx/>
              <a:buNone/>
            </a:pPr>
            <a:fld id="{C18B5FA0-0704-47D5-A350-36EBE8B4CA12}" type="slidenum">
              <a:rPr lang="de-DE" altLang="de-DE" sz="1000" smtClean="0">
                <a:latin typeface="Times New Roman" pitchFamily="18" charset="0"/>
              </a:rPr>
              <a:pPr eaLnBrk="1" hangingPunct="1">
                <a:spcBef>
                  <a:spcPct val="0"/>
                </a:spcBef>
                <a:buFontTx/>
                <a:buNone/>
              </a:pPr>
              <a:t>9</a:t>
            </a:fld>
            <a:endParaRPr lang="de-DE" altLang="de-DE" sz="1000" smtClean="0">
              <a:latin typeface="Times New Roman" pitchFamily="18" charset="0"/>
            </a:endParaRPr>
          </a:p>
        </p:txBody>
      </p:sp>
      <p:sp>
        <p:nvSpPr>
          <p:cNvPr id="26628" name="Rectangle 2"/>
          <p:cNvSpPr>
            <a:spLocks noChangeArrowheads="1"/>
          </p:cNvSpPr>
          <p:nvPr/>
        </p:nvSpPr>
        <p:spPr bwMode="auto">
          <a:xfrm>
            <a:off x="34925" y="6407150"/>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0"/>
              </a:spcBef>
              <a:buFontTx/>
              <a:buNone/>
            </a:pPr>
            <a:r>
              <a:rPr lang="de-DE" altLang="de-DE" sz="1800" b="1">
                <a:solidFill>
                  <a:srgbClr val="FFFF00"/>
                </a:solidFill>
                <a:latin typeface="Arial" pitchFamily="34" charset="0"/>
              </a:rPr>
              <a:t>http://www.rerf.or.jp/</a:t>
            </a:r>
          </a:p>
        </p:txBody>
      </p:sp>
      <p:pic>
        <p:nvPicPr>
          <p:cNvPr id="26629" name="Picture 3"/>
          <p:cNvPicPr>
            <a:picLocks noChangeAspect="1" noChangeArrowheads="1"/>
          </p:cNvPicPr>
          <p:nvPr/>
        </p:nvPicPr>
        <p:blipFill>
          <a:blip r:embed="rId3">
            <a:extLst>
              <a:ext uri="{28A0092B-C50C-407E-A947-70E740481C1C}">
                <a14:useLocalDpi xmlns:a14="http://schemas.microsoft.com/office/drawing/2010/main" val="0"/>
              </a:ext>
            </a:extLst>
          </a:blip>
          <a:srcRect l="7251" t="6947" r="6029" b="13388"/>
          <a:stretch>
            <a:fillRect/>
          </a:stretch>
        </p:blipFill>
        <p:spPr bwMode="auto">
          <a:xfrm>
            <a:off x="827088" y="1371600"/>
            <a:ext cx="7488237"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Text Box 4"/>
          <p:cNvSpPr txBox="1">
            <a:spLocks noChangeArrowheads="1"/>
          </p:cNvSpPr>
          <p:nvPr/>
        </p:nvSpPr>
        <p:spPr bwMode="auto">
          <a:xfrm>
            <a:off x="914400" y="152400"/>
            <a:ext cx="7772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algn="ctr" eaLnBrk="1" hangingPunct="1">
              <a:spcBef>
                <a:spcPct val="0"/>
              </a:spcBef>
              <a:buFontTx/>
              <a:buNone/>
            </a:pPr>
            <a:r>
              <a:rPr lang="en-US" altLang="de-DE" sz="2400" b="1">
                <a:latin typeface="Times New Roman" pitchFamily="18" charset="0"/>
              </a:rPr>
              <a:t>All Solid Cancers Fitted Linear Dose Response and Dose Category Specific ERR Estimates  in Hiroshima and Nagasaki (RERF 2008).</a:t>
            </a:r>
          </a:p>
        </p:txBody>
      </p:sp>
      <p:sp>
        <p:nvSpPr>
          <p:cNvPr id="26631" name="Text Box 5"/>
          <p:cNvSpPr txBox="1">
            <a:spLocks noChangeArrowheads="1"/>
          </p:cNvSpPr>
          <p:nvPr/>
        </p:nvSpPr>
        <p:spPr bwMode="auto">
          <a:xfrm>
            <a:off x="15240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50000"/>
              </a:spcBef>
              <a:buFontTx/>
              <a:buNone/>
            </a:pPr>
            <a:endParaRPr lang="de-DE" altLang="de-DE" sz="2400">
              <a:latin typeface="Times New Roman" pitchFamily="18" charset="0"/>
            </a:endParaRPr>
          </a:p>
        </p:txBody>
      </p:sp>
      <p:sp>
        <p:nvSpPr>
          <p:cNvPr id="158727" name="Oval 7"/>
          <p:cNvSpPr>
            <a:spLocks noChangeArrowheads="1"/>
          </p:cNvSpPr>
          <p:nvPr/>
        </p:nvSpPr>
        <p:spPr bwMode="auto">
          <a:xfrm>
            <a:off x="1524000" y="4648200"/>
            <a:ext cx="838200" cy="1066800"/>
          </a:xfrm>
          <a:prstGeom prst="ellipse">
            <a:avLst/>
          </a:prstGeom>
          <a:noFill/>
          <a:ln w="38100">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0"/>
              </a:spcBef>
              <a:buFontTx/>
              <a:buNone/>
            </a:pPr>
            <a:endParaRPr lang="de-DE" altLang="de-DE" sz="1000">
              <a:latin typeface="Times New Roman" pitchFamily="18" charset="0"/>
            </a:endParaRPr>
          </a:p>
        </p:txBody>
      </p:sp>
      <p:sp>
        <p:nvSpPr>
          <p:cNvPr id="158728" name="AutoShape 8"/>
          <p:cNvSpPr>
            <a:spLocks noChangeArrowheads="1"/>
          </p:cNvSpPr>
          <p:nvPr/>
        </p:nvSpPr>
        <p:spPr bwMode="auto">
          <a:xfrm>
            <a:off x="1828800" y="3886200"/>
            <a:ext cx="228600" cy="685800"/>
          </a:xfrm>
          <a:prstGeom prst="down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0"/>
              </a:spcBef>
              <a:buFontTx/>
              <a:buNone/>
            </a:pPr>
            <a:endParaRPr lang="de-DE" altLang="de-DE" sz="1000">
              <a:latin typeface="Times New Roman" pitchFamily="18" charset="0"/>
            </a:endParaRPr>
          </a:p>
        </p:txBody>
      </p:sp>
      <p:sp>
        <p:nvSpPr>
          <p:cNvPr id="158729" name="Text Box 9"/>
          <p:cNvSpPr txBox="1">
            <a:spLocks noChangeArrowheads="1"/>
          </p:cNvSpPr>
          <p:nvPr/>
        </p:nvSpPr>
        <p:spPr bwMode="auto">
          <a:xfrm>
            <a:off x="1524000" y="2819400"/>
            <a:ext cx="2286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50000"/>
              </a:spcBef>
              <a:buFontTx/>
              <a:buNone/>
            </a:pPr>
            <a:r>
              <a:rPr lang="de-DE" altLang="de-DE" sz="2800" b="1" u="sng">
                <a:solidFill>
                  <a:srgbClr val="FF0000"/>
                </a:solidFill>
                <a:latin typeface="Times New Roman" pitchFamily="18" charset="0"/>
              </a:rPr>
              <a:t>Challenge for biological res.</a:t>
            </a:r>
          </a:p>
        </p:txBody>
      </p:sp>
      <p:sp>
        <p:nvSpPr>
          <p:cNvPr id="158730" name="Text Box 10"/>
          <p:cNvSpPr txBox="1">
            <a:spLocks noChangeArrowheads="1"/>
          </p:cNvSpPr>
          <p:nvPr/>
        </p:nvSpPr>
        <p:spPr bwMode="auto">
          <a:xfrm>
            <a:off x="1600200" y="464820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Black" pitchFamily="34" charset="0"/>
              </a:defRPr>
            </a:lvl1pPr>
            <a:lvl2pPr marL="742950" indent="-285750" eaLnBrk="0" hangingPunct="0">
              <a:spcBef>
                <a:spcPct val="20000"/>
              </a:spcBef>
              <a:buChar char="–"/>
              <a:defRPr sz="2800">
                <a:solidFill>
                  <a:schemeClr val="tx1"/>
                </a:solidFill>
                <a:latin typeface="Arial Black" pitchFamily="34" charset="0"/>
              </a:defRPr>
            </a:lvl2pPr>
            <a:lvl3pPr marL="1143000" indent="-228600" eaLnBrk="0" hangingPunct="0">
              <a:spcBef>
                <a:spcPct val="20000"/>
              </a:spcBef>
              <a:buChar char="•"/>
              <a:defRPr sz="2400">
                <a:solidFill>
                  <a:schemeClr val="tx1"/>
                </a:solidFill>
                <a:latin typeface="Arial Black" pitchFamily="34" charset="0"/>
              </a:defRPr>
            </a:lvl3pPr>
            <a:lvl4pPr marL="1600200" indent="-228600" eaLnBrk="0" hangingPunct="0">
              <a:spcBef>
                <a:spcPct val="20000"/>
              </a:spcBef>
              <a:buChar char="–"/>
              <a:defRPr sz="2000">
                <a:solidFill>
                  <a:schemeClr val="tx1"/>
                </a:solidFill>
                <a:latin typeface="Arial Black" pitchFamily="34" charset="0"/>
              </a:defRPr>
            </a:lvl4pPr>
            <a:lvl5pPr marL="2057400" indent="-228600" eaLnBrk="0" hangingPunct="0">
              <a:spcBef>
                <a:spcPct val="20000"/>
              </a:spcBef>
              <a:buChar char="»"/>
              <a:defRPr sz="2000">
                <a:solidFill>
                  <a:schemeClr val="tx1"/>
                </a:solidFill>
                <a:latin typeface="Arial Black" pitchFamily="34" charset="0"/>
              </a:defRPr>
            </a:lvl5pPr>
            <a:lvl6pPr marL="2514600" indent="-228600" eaLnBrk="0" fontAlgn="base" hangingPunct="0">
              <a:spcBef>
                <a:spcPct val="20000"/>
              </a:spcBef>
              <a:spcAft>
                <a:spcPct val="0"/>
              </a:spcAft>
              <a:buChar char="»"/>
              <a:defRPr sz="2000">
                <a:solidFill>
                  <a:schemeClr val="tx1"/>
                </a:solidFill>
                <a:latin typeface="Arial Black" pitchFamily="34" charset="0"/>
              </a:defRPr>
            </a:lvl6pPr>
            <a:lvl7pPr marL="2971800" indent="-228600" eaLnBrk="0" fontAlgn="base" hangingPunct="0">
              <a:spcBef>
                <a:spcPct val="20000"/>
              </a:spcBef>
              <a:spcAft>
                <a:spcPct val="0"/>
              </a:spcAft>
              <a:buChar char="»"/>
              <a:defRPr sz="2000">
                <a:solidFill>
                  <a:schemeClr val="tx1"/>
                </a:solidFill>
                <a:latin typeface="Arial Black" pitchFamily="34" charset="0"/>
              </a:defRPr>
            </a:lvl7pPr>
            <a:lvl8pPr marL="3429000" indent="-228600" eaLnBrk="0" fontAlgn="base" hangingPunct="0">
              <a:spcBef>
                <a:spcPct val="20000"/>
              </a:spcBef>
              <a:spcAft>
                <a:spcPct val="0"/>
              </a:spcAft>
              <a:buChar char="»"/>
              <a:defRPr sz="2000">
                <a:solidFill>
                  <a:schemeClr val="tx1"/>
                </a:solidFill>
                <a:latin typeface="Arial Black" pitchFamily="34" charset="0"/>
              </a:defRPr>
            </a:lvl8pPr>
            <a:lvl9pPr marL="3886200" indent="-228600" eaLnBrk="0" fontAlgn="base" hangingPunct="0">
              <a:spcBef>
                <a:spcPct val="20000"/>
              </a:spcBef>
              <a:spcAft>
                <a:spcPct val="0"/>
              </a:spcAft>
              <a:buChar char="»"/>
              <a:defRPr sz="2000">
                <a:solidFill>
                  <a:schemeClr val="tx1"/>
                </a:solidFill>
                <a:latin typeface="Arial Black" pitchFamily="34" charset="0"/>
              </a:defRPr>
            </a:lvl9pPr>
          </a:lstStyle>
          <a:p>
            <a:pPr eaLnBrk="1" hangingPunct="1">
              <a:spcBef>
                <a:spcPct val="50000"/>
              </a:spcBef>
              <a:buFontTx/>
              <a:buNone/>
            </a:pPr>
            <a:r>
              <a:rPr lang="de-DE" altLang="de-DE" sz="6000" b="1">
                <a:latin typeface="Times New Roman" pitchFamily="18" charset="0"/>
              </a:rPr>
              <a:t>?</a:t>
            </a:r>
          </a:p>
        </p:txBody>
      </p:sp>
      <p:sp>
        <p:nvSpPr>
          <p:cNvPr id="5" name="Pfeil nach oben 4"/>
          <p:cNvSpPr/>
          <p:nvPr/>
        </p:nvSpPr>
        <p:spPr>
          <a:xfrm>
            <a:off x="1897381" y="5654675"/>
            <a:ext cx="45719" cy="4320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1674676" y="6009169"/>
            <a:ext cx="1375048" cy="400110"/>
          </a:xfrm>
          <a:prstGeom prst="rect">
            <a:avLst/>
          </a:prstGeom>
          <a:noFill/>
        </p:spPr>
        <p:txBody>
          <a:bodyPr wrap="square" rtlCol="0">
            <a:spAutoFit/>
          </a:bodyPr>
          <a:lstStyle/>
          <a:p>
            <a:r>
              <a:rPr lang="de-DE" sz="2000" b="1" dirty="0" smtClean="0">
                <a:latin typeface="Times New Roman" panose="02020603050405020304" pitchFamily="18" charset="0"/>
                <a:cs typeface="Times New Roman" panose="02020603050405020304" pitchFamily="18" charset="0"/>
              </a:rPr>
              <a:t>100 </a:t>
            </a:r>
            <a:r>
              <a:rPr lang="de-DE" sz="2000" b="1" dirty="0" err="1" smtClean="0">
                <a:latin typeface="Times New Roman" panose="02020603050405020304" pitchFamily="18" charset="0"/>
                <a:cs typeface="Times New Roman" panose="02020603050405020304" pitchFamily="18" charset="0"/>
              </a:rPr>
              <a:t>mSv</a:t>
            </a:r>
            <a:endParaRPr lang="de-DE"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0080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8727"/>
                                        </p:tgtEl>
                                        <p:attrNameLst>
                                          <p:attrName>style.visibility</p:attrName>
                                        </p:attrNameLst>
                                      </p:cBhvr>
                                      <p:to>
                                        <p:strVal val="visible"/>
                                      </p:to>
                                    </p:set>
                                    <p:anim calcmode="lin" valueType="num">
                                      <p:cBhvr additive="base">
                                        <p:cTn id="7" dur="500" fill="hold"/>
                                        <p:tgtEl>
                                          <p:spTgt spid="158727"/>
                                        </p:tgtEl>
                                        <p:attrNameLst>
                                          <p:attrName>ppt_x</p:attrName>
                                        </p:attrNameLst>
                                      </p:cBhvr>
                                      <p:tavLst>
                                        <p:tav tm="0">
                                          <p:val>
                                            <p:strVal val="0-#ppt_w/2"/>
                                          </p:val>
                                        </p:tav>
                                        <p:tav tm="100000">
                                          <p:val>
                                            <p:strVal val="#ppt_x"/>
                                          </p:val>
                                        </p:tav>
                                      </p:tavLst>
                                    </p:anim>
                                    <p:anim calcmode="lin" valueType="num">
                                      <p:cBhvr additive="base">
                                        <p:cTn id="8" dur="500" fill="hold"/>
                                        <p:tgtEl>
                                          <p:spTgt spid="15872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8730"/>
                                        </p:tgtEl>
                                        <p:attrNameLst>
                                          <p:attrName>style.visibility</p:attrName>
                                        </p:attrNameLst>
                                      </p:cBhvr>
                                      <p:to>
                                        <p:strVal val="visible"/>
                                      </p:to>
                                    </p:set>
                                    <p:anim calcmode="lin" valueType="num">
                                      <p:cBhvr additive="base">
                                        <p:cTn id="12" dur="500" fill="hold"/>
                                        <p:tgtEl>
                                          <p:spTgt spid="158730"/>
                                        </p:tgtEl>
                                        <p:attrNameLst>
                                          <p:attrName>ppt_x</p:attrName>
                                        </p:attrNameLst>
                                      </p:cBhvr>
                                      <p:tavLst>
                                        <p:tav tm="0">
                                          <p:val>
                                            <p:strVal val="0-#ppt_w/2"/>
                                          </p:val>
                                        </p:tav>
                                        <p:tav tm="100000">
                                          <p:val>
                                            <p:strVal val="#ppt_x"/>
                                          </p:val>
                                        </p:tav>
                                      </p:tavLst>
                                    </p:anim>
                                    <p:anim calcmode="lin" valueType="num">
                                      <p:cBhvr additive="base">
                                        <p:cTn id="13" dur="500" fill="hold"/>
                                        <p:tgtEl>
                                          <p:spTgt spid="15873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8728"/>
                                        </p:tgtEl>
                                        <p:attrNameLst>
                                          <p:attrName>style.visibility</p:attrName>
                                        </p:attrNameLst>
                                      </p:cBhvr>
                                      <p:to>
                                        <p:strVal val="visible"/>
                                      </p:to>
                                    </p:set>
                                    <p:anim calcmode="lin" valueType="num">
                                      <p:cBhvr additive="base">
                                        <p:cTn id="17" dur="500" fill="hold"/>
                                        <p:tgtEl>
                                          <p:spTgt spid="158728"/>
                                        </p:tgtEl>
                                        <p:attrNameLst>
                                          <p:attrName>ppt_x</p:attrName>
                                        </p:attrNameLst>
                                      </p:cBhvr>
                                      <p:tavLst>
                                        <p:tav tm="0">
                                          <p:val>
                                            <p:strVal val="0-#ppt_w/2"/>
                                          </p:val>
                                        </p:tav>
                                        <p:tav tm="100000">
                                          <p:val>
                                            <p:strVal val="#ppt_x"/>
                                          </p:val>
                                        </p:tav>
                                      </p:tavLst>
                                    </p:anim>
                                    <p:anim calcmode="lin" valueType="num">
                                      <p:cBhvr additive="base">
                                        <p:cTn id="18" dur="500" fill="hold"/>
                                        <p:tgtEl>
                                          <p:spTgt spid="15872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58729"/>
                                        </p:tgtEl>
                                        <p:attrNameLst>
                                          <p:attrName>style.visibility</p:attrName>
                                        </p:attrNameLst>
                                      </p:cBhvr>
                                      <p:to>
                                        <p:strVal val="visible"/>
                                      </p:to>
                                    </p:set>
                                    <p:anim calcmode="lin" valueType="num">
                                      <p:cBhvr additive="base">
                                        <p:cTn id="22" dur="500" fill="hold"/>
                                        <p:tgtEl>
                                          <p:spTgt spid="158729"/>
                                        </p:tgtEl>
                                        <p:attrNameLst>
                                          <p:attrName>ppt_x</p:attrName>
                                        </p:attrNameLst>
                                      </p:cBhvr>
                                      <p:tavLst>
                                        <p:tav tm="0">
                                          <p:val>
                                            <p:strVal val="0-#ppt_w/2"/>
                                          </p:val>
                                        </p:tav>
                                        <p:tav tm="100000">
                                          <p:val>
                                            <p:strVal val="#ppt_x"/>
                                          </p:val>
                                        </p:tav>
                                      </p:tavLst>
                                    </p:anim>
                                    <p:anim calcmode="lin" valueType="num">
                                      <p:cBhvr additive="base">
                                        <p:cTn id="23" dur="500" fill="hold"/>
                                        <p:tgtEl>
                                          <p:spTgt spid="1587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7" grpId="0" animBg="1" autoUpdateAnimBg="0"/>
      <p:bldP spid="158728" grpId="0" animBg="1" autoUpdateAnimBg="0"/>
      <p:bldP spid="158729" grpId="0" autoUpdateAnimBg="0"/>
      <p:bldP spid="158730" grpId="0" autoUpdateAnimBg="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1947</Words>
  <Application>Microsoft Office PowerPoint</Application>
  <PresentationFormat>Bildschirmpräsentation (4:3)</PresentationFormat>
  <Paragraphs>140</Paragraphs>
  <Slides>22</Slides>
  <Notes>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4" baseType="lpstr">
      <vt:lpstr>Larissa</vt:lpstr>
      <vt:lpstr>Diagramm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Streffer</dc:creator>
  <cp:lastModifiedBy>Christian Streffer</cp:lastModifiedBy>
  <cp:revision>17</cp:revision>
  <dcterms:created xsi:type="dcterms:W3CDTF">2016-08-29T15:53:10Z</dcterms:created>
  <dcterms:modified xsi:type="dcterms:W3CDTF">2016-08-30T06:33:29Z</dcterms:modified>
</cp:coreProperties>
</file>