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61" r:id="rId4"/>
    <p:sldId id="270" r:id="rId5"/>
    <p:sldId id="271" r:id="rId6"/>
    <p:sldId id="277" r:id="rId7"/>
    <p:sldId id="259" r:id="rId8"/>
    <p:sldId id="272" r:id="rId9"/>
    <p:sldId id="262" r:id="rId10"/>
    <p:sldId id="273" r:id="rId11"/>
    <p:sldId id="264" r:id="rId12"/>
    <p:sldId id="256" r:id="rId13"/>
    <p:sldId id="274" r:id="rId14"/>
    <p:sldId id="276" r:id="rId15"/>
    <p:sldId id="280" r:id="rId16"/>
    <p:sldId id="263" r:id="rId17"/>
    <p:sldId id="275" r:id="rId18"/>
    <p:sldId id="268" r:id="rId19"/>
    <p:sldId id="269" r:id="rId20"/>
    <p:sldId id="265" r:id="rId21"/>
    <p:sldId id="278" r:id="rId22"/>
    <p:sldId id="279" r:id="rId23"/>
    <p:sldId id="281" r:id="rId24"/>
    <p:sldId id="282" r:id="rId25"/>
    <p:sldId id="26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53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rof.%20Kiefer\Documents\Budweis%202016\GNP%20energ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of.%20Kiefer\Documents\Budweis%202016\Energieinhalt%20Brennsto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autoTitleDeleted val="1"/>
    <c:plotArea>
      <c:layout/>
      <c:scatterChart>
        <c:scatterStyle val="lineMarker"/>
        <c:ser>
          <c:idx val="0"/>
          <c:order val="0"/>
          <c:tx>
            <c:strRef>
              <c:f>Tabelle1!$D$4</c:f>
              <c:strCache>
                <c:ptCount val="1"/>
                <c:pt idx="0">
                  <c:v>GNP per caput</c:v>
                </c:pt>
              </c:strCache>
            </c:strRef>
          </c:tx>
          <c:spPr>
            <a:ln w="28575">
              <a:noFill/>
            </a:ln>
          </c:spPr>
          <c:marker>
            <c:symbol val="square"/>
            <c:size val="10"/>
          </c:marker>
          <c:xVal>
            <c:numRef>
              <c:f>Tabelle1!$C$5:$C$18</c:f>
              <c:numCache>
                <c:formatCode>General</c:formatCode>
                <c:ptCount val="14"/>
                <c:pt idx="0">
                  <c:v>57.230000000000004</c:v>
                </c:pt>
                <c:pt idx="1">
                  <c:v>75.88</c:v>
                </c:pt>
                <c:pt idx="2">
                  <c:v>169.28</c:v>
                </c:pt>
                <c:pt idx="3">
                  <c:v>168.14</c:v>
                </c:pt>
                <c:pt idx="4">
                  <c:v>23.759999999999998</c:v>
                </c:pt>
                <c:pt idx="5">
                  <c:v>36.39</c:v>
                </c:pt>
                <c:pt idx="6">
                  <c:v>118.21000000000001</c:v>
                </c:pt>
                <c:pt idx="7">
                  <c:v>29.97</c:v>
                </c:pt>
                <c:pt idx="8">
                  <c:v>20.47</c:v>
                </c:pt>
                <c:pt idx="9">
                  <c:v>207.60999999999999</c:v>
                </c:pt>
                <c:pt idx="10">
                  <c:v>271.14000000000004</c:v>
                </c:pt>
                <c:pt idx="11">
                  <c:v>114.99000000000001</c:v>
                </c:pt>
                <c:pt idx="12">
                  <c:v>136.66999999999999</c:v>
                </c:pt>
                <c:pt idx="13">
                  <c:v>300.91000000000003</c:v>
                </c:pt>
              </c:numCache>
            </c:numRef>
          </c:xVal>
          <c:yVal>
            <c:numRef>
              <c:f>Tabelle1!$D$5:$D$18</c:f>
              <c:numCache>
                <c:formatCode>General</c:formatCode>
                <c:ptCount val="14"/>
                <c:pt idx="0">
                  <c:v>9850</c:v>
                </c:pt>
                <c:pt idx="1">
                  <c:v>7820</c:v>
                </c:pt>
                <c:pt idx="2">
                  <c:v>40580</c:v>
                </c:pt>
                <c:pt idx="3">
                  <c:v>45790</c:v>
                </c:pt>
                <c:pt idx="4">
                  <c:v>1590</c:v>
                </c:pt>
                <c:pt idx="5">
                  <c:v>3440</c:v>
                </c:pt>
                <c:pt idx="6">
                  <c:v>32790</c:v>
                </c:pt>
                <c:pt idx="7">
                  <c:v>2820</c:v>
                </c:pt>
                <c:pt idx="8">
                  <c:v>1440</c:v>
                </c:pt>
                <c:pt idx="9">
                  <c:v>11400</c:v>
                </c:pt>
                <c:pt idx="10">
                  <c:v>52090</c:v>
                </c:pt>
                <c:pt idx="11">
                  <c:v>6050</c:v>
                </c:pt>
                <c:pt idx="12">
                  <c:v>43340</c:v>
                </c:pt>
                <c:pt idx="13">
                  <c:v>54960</c:v>
                </c:pt>
              </c:numCache>
            </c:numRef>
          </c:yVal>
        </c:ser>
        <c:dLbls/>
        <c:axId val="100912128"/>
        <c:axId val="100922496"/>
      </c:scatterChart>
      <c:valAx>
        <c:axId val="100912128"/>
        <c:scaling>
          <c:orientation val="minMax"/>
        </c:scaling>
        <c:axPos val="b"/>
        <c:title>
          <c:tx>
            <c:rich>
              <a:bodyPr/>
              <a:lstStyle/>
              <a:p>
                <a:pPr>
                  <a:defRPr sz="1400"/>
                </a:pPr>
                <a:r>
                  <a:rPr lang="en-GB" sz="1400"/>
                  <a:t>Energy consumption / GJ/caput/year</a:t>
                </a:r>
              </a:p>
            </c:rich>
          </c:tx>
          <c:layout/>
        </c:title>
        <c:numFmt formatCode="General" sourceLinked="1"/>
        <c:tickLblPos val="nextTo"/>
        <c:txPr>
          <a:bodyPr/>
          <a:lstStyle/>
          <a:p>
            <a:pPr>
              <a:defRPr sz="1200"/>
            </a:pPr>
            <a:endParaRPr lang="de-DE"/>
          </a:p>
        </c:txPr>
        <c:crossAx val="100922496"/>
        <c:crosses val="autoZero"/>
        <c:crossBetween val="midCat"/>
      </c:valAx>
      <c:valAx>
        <c:axId val="100922496"/>
        <c:scaling>
          <c:orientation val="minMax"/>
        </c:scaling>
        <c:axPos val="l"/>
        <c:majorGridlines/>
        <c:title>
          <c:tx>
            <c:rich>
              <a:bodyPr rot="-5400000" vert="horz"/>
              <a:lstStyle/>
              <a:p>
                <a:pPr>
                  <a:defRPr sz="1400"/>
                </a:pPr>
                <a:r>
                  <a:rPr lang="en-GB" sz="1400"/>
                  <a:t>GNP /caput/ US dollars/year</a:t>
                </a:r>
              </a:p>
            </c:rich>
          </c:tx>
          <c:layout/>
        </c:title>
        <c:numFmt formatCode="General" sourceLinked="1"/>
        <c:tickLblPos val="nextTo"/>
        <c:txPr>
          <a:bodyPr/>
          <a:lstStyle/>
          <a:p>
            <a:pPr>
              <a:defRPr sz="1200"/>
            </a:pPr>
            <a:endParaRPr lang="de-DE"/>
          </a:p>
        </c:txPr>
        <c:crossAx val="100912128"/>
        <c:crosses val="autoZero"/>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de-DE"/>
  <c:chart>
    <c:autoTitleDeleted val="1"/>
    <c:plotArea>
      <c:layout>
        <c:manualLayout>
          <c:layoutTarget val="inner"/>
          <c:xMode val="edge"/>
          <c:yMode val="edge"/>
          <c:x val="9.0190500580220975E-2"/>
          <c:y val="2.9856687831726854E-2"/>
          <c:w val="0.8911942704272412"/>
          <c:h val="0.87476367886965278"/>
        </c:manualLayout>
      </c:layout>
      <c:scatterChart>
        <c:scatterStyle val="lineMarker"/>
        <c:ser>
          <c:idx val="0"/>
          <c:order val="0"/>
          <c:tx>
            <c:strRef>
              <c:f>Tabelle1!$D$22</c:f>
              <c:strCache>
                <c:ptCount val="1"/>
                <c:pt idx="0">
                  <c:v>Co2 per caput</c:v>
                </c:pt>
              </c:strCache>
            </c:strRef>
          </c:tx>
          <c:spPr>
            <a:ln w="28575">
              <a:noFill/>
            </a:ln>
          </c:spPr>
          <c:marker>
            <c:symbol val="diamond"/>
            <c:size val="10"/>
          </c:marker>
          <c:trendline>
            <c:spPr>
              <a:ln>
                <a:prstDash val="sysDot"/>
              </a:ln>
            </c:spPr>
            <c:trendlineType val="linear"/>
            <c:intercept val="0"/>
          </c:trendline>
          <c:xVal>
            <c:numRef>
              <c:f>Tabelle1!$C$23:$C$36</c:f>
              <c:numCache>
                <c:formatCode>General</c:formatCode>
                <c:ptCount val="14"/>
                <c:pt idx="0">
                  <c:v>57.230000000000004</c:v>
                </c:pt>
                <c:pt idx="1">
                  <c:v>75.88</c:v>
                </c:pt>
                <c:pt idx="2">
                  <c:v>169.28</c:v>
                </c:pt>
                <c:pt idx="3">
                  <c:v>168.14</c:v>
                </c:pt>
                <c:pt idx="4">
                  <c:v>23.759999999999998</c:v>
                </c:pt>
                <c:pt idx="5">
                  <c:v>36.39</c:v>
                </c:pt>
                <c:pt idx="6">
                  <c:v>118.21000000000001</c:v>
                </c:pt>
                <c:pt idx="7">
                  <c:v>163.72999999999999</c:v>
                </c:pt>
                <c:pt idx="8">
                  <c:v>29.97</c:v>
                </c:pt>
                <c:pt idx="9">
                  <c:v>20.47</c:v>
                </c:pt>
                <c:pt idx="10">
                  <c:v>207.60999999999999</c:v>
                </c:pt>
                <c:pt idx="11">
                  <c:v>114.99000000000001</c:v>
                </c:pt>
                <c:pt idx="12">
                  <c:v>136.66999999999999</c:v>
                </c:pt>
                <c:pt idx="13">
                  <c:v>300.91000000000003</c:v>
                </c:pt>
              </c:numCache>
            </c:numRef>
          </c:xVal>
          <c:yVal>
            <c:numRef>
              <c:f>Tabelle1!$D$23:$D$36</c:f>
              <c:numCache>
                <c:formatCode>General</c:formatCode>
                <c:ptCount val="14"/>
                <c:pt idx="0">
                  <c:v>2.5</c:v>
                </c:pt>
                <c:pt idx="1">
                  <c:v>7.5</c:v>
                </c:pt>
                <c:pt idx="2">
                  <c:v>5</c:v>
                </c:pt>
                <c:pt idx="3">
                  <c:v>9.3000000000000007</c:v>
                </c:pt>
                <c:pt idx="4">
                  <c:v>1.8</c:v>
                </c:pt>
                <c:pt idx="5">
                  <c:v>1.8</c:v>
                </c:pt>
                <c:pt idx="6">
                  <c:v>5.5</c:v>
                </c:pt>
                <c:pt idx="7">
                  <c:v>10.1</c:v>
                </c:pt>
                <c:pt idx="8">
                  <c:v>0.5</c:v>
                </c:pt>
                <c:pt idx="9">
                  <c:v>0.5</c:v>
                </c:pt>
                <c:pt idx="10">
                  <c:v>12.4</c:v>
                </c:pt>
                <c:pt idx="11">
                  <c:v>7.4</c:v>
                </c:pt>
                <c:pt idx="12">
                  <c:v>6.5</c:v>
                </c:pt>
                <c:pt idx="13">
                  <c:v>16.5</c:v>
                </c:pt>
              </c:numCache>
            </c:numRef>
          </c:yVal>
        </c:ser>
        <c:dLbls/>
        <c:axId val="92648576"/>
        <c:axId val="92650496"/>
      </c:scatterChart>
      <c:valAx>
        <c:axId val="9264857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sz="1400" b="1" i="0" baseline="0" dirty="0">
                    <a:effectLst/>
                  </a:rPr>
                  <a:t>Energy consumption / GJ/caput/year</a:t>
                </a:r>
                <a:endParaRPr lang="en-GB" sz="1400" dirty="0">
                  <a:effectLst/>
                </a:endParaRPr>
              </a:p>
            </c:rich>
          </c:tx>
          <c:layout>
            <c:manualLayout>
              <c:xMode val="edge"/>
              <c:yMode val="edge"/>
              <c:x val="0.59127052280569048"/>
              <c:y val="0.8306126980038413"/>
            </c:manualLayout>
          </c:layout>
        </c:title>
        <c:numFmt formatCode="General" sourceLinked="1"/>
        <c:tickLblPos val="nextTo"/>
        <c:crossAx val="92650496"/>
        <c:crosses val="autoZero"/>
        <c:crossBetween val="midCat"/>
      </c:valAx>
      <c:valAx>
        <c:axId val="92650496"/>
        <c:scaling>
          <c:orientation val="minMax"/>
        </c:scaling>
        <c:axPos val="l"/>
        <c:majorGridlines>
          <c:spPr>
            <a:ln>
              <a:prstDash val="sysDot"/>
            </a:ln>
          </c:spPr>
        </c:majorGridlines>
        <c:title>
          <c:tx>
            <c:rich>
              <a:bodyPr rot="-5400000" vert="horz"/>
              <a:lstStyle/>
              <a:p>
                <a:pPr>
                  <a:defRPr/>
                </a:pPr>
                <a:r>
                  <a:rPr lang="en-GB" sz="1400"/>
                  <a:t>CO2 /t/caput/yearl</a:t>
                </a:r>
              </a:p>
            </c:rich>
          </c:tx>
          <c:layout/>
        </c:title>
        <c:numFmt formatCode="General" sourceLinked="1"/>
        <c:tickLblPos val="nextTo"/>
        <c:crossAx val="92648576"/>
        <c:crosses val="autoZero"/>
        <c:crossBetween val="midCat"/>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de-DE"/>
  <c:chart>
    <c:title>
      <c:tx>
        <c:rich>
          <a:bodyPr/>
          <a:lstStyle/>
          <a:p>
            <a:pPr>
              <a:defRPr/>
            </a:pPr>
            <a:r>
              <a:rPr lang="en-US" dirty="0"/>
              <a:t> </a:t>
            </a:r>
            <a:r>
              <a:rPr lang="en-US" dirty="0" smtClean="0"/>
              <a:t>kg CO</a:t>
            </a:r>
            <a:r>
              <a:rPr lang="en-US" baseline="-25000" dirty="0" smtClean="0"/>
              <a:t>2</a:t>
            </a:r>
            <a:r>
              <a:rPr lang="en-US" dirty="0" smtClean="0"/>
              <a:t> </a:t>
            </a:r>
            <a:r>
              <a:rPr lang="en-US" dirty="0"/>
              <a:t>/ GJ</a:t>
            </a:r>
          </a:p>
        </c:rich>
      </c:tx>
      <c:layout>
        <c:manualLayout>
          <c:xMode val="edge"/>
          <c:yMode val="edge"/>
          <c:x val="0.72631172839506164"/>
          <c:y val="2.8060332808803969E-3"/>
        </c:manualLayout>
      </c:layout>
    </c:title>
    <c:plotArea>
      <c:layout/>
      <c:barChart>
        <c:barDir val="bar"/>
        <c:grouping val="clustered"/>
        <c:ser>
          <c:idx val="0"/>
          <c:order val="0"/>
          <c:tx>
            <c:strRef>
              <c:f>Tabelle1!$H$3</c:f>
              <c:strCache>
                <c:ptCount val="1"/>
                <c:pt idx="0">
                  <c:v> kgCO2 / GJ</c:v>
                </c:pt>
              </c:strCache>
            </c:strRef>
          </c:tx>
          <c:cat>
            <c:strRef>
              <c:f>Tabelle1!$G$4:$G$12</c:f>
              <c:strCache>
                <c:ptCount val="9"/>
                <c:pt idx="0">
                  <c:v>Wood</c:v>
                </c:pt>
                <c:pt idx="1">
                  <c:v>Peat</c:v>
                </c:pt>
                <c:pt idx="2">
                  <c:v>Brown coal</c:v>
                </c:pt>
                <c:pt idx="3">
                  <c:v>Hard coal</c:v>
                </c:pt>
                <c:pt idx="4">
                  <c:v>Diesel</c:v>
                </c:pt>
                <c:pt idx="5">
                  <c:v>Oil</c:v>
                </c:pt>
                <c:pt idx="6">
                  <c:v>Kerosin</c:v>
                </c:pt>
                <c:pt idx="7">
                  <c:v>Petrol</c:v>
                </c:pt>
                <c:pt idx="8">
                  <c:v>Natural gas</c:v>
                </c:pt>
              </c:strCache>
            </c:strRef>
          </c:cat>
          <c:val>
            <c:numRef>
              <c:f>Tabelle1!$H$4:$H$12</c:f>
              <c:numCache>
                <c:formatCode>General</c:formatCode>
                <c:ptCount val="9"/>
                <c:pt idx="0">
                  <c:v>109.6</c:v>
                </c:pt>
                <c:pt idx="1">
                  <c:v>106</c:v>
                </c:pt>
                <c:pt idx="2">
                  <c:v>110</c:v>
                </c:pt>
                <c:pt idx="3">
                  <c:v>94.6</c:v>
                </c:pt>
                <c:pt idx="4">
                  <c:v>74.099999999999994</c:v>
                </c:pt>
                <c:pt idx="5">
                  <c:v>75</c:v>
                </c:pt>
                <c:pt idx="6">
                  <c:v>71.5</c:v>
                </c:pt>
                <c:pt idx="7">
                  <c:v>69.3</c:v>
                </c:pt>
                <c:pt idx="8">
                  <c:v>56</c:v>
                </c:pt>
              </c:numCache>
            </c:numRef>
          </c:val>
        </c:ser>
        <c:dLbls/>
        <c:axId val="93621248"/>
        <c:axId val="93631232"/>
      </c:barChart>
      <c:catAx>
        <c:axId val="93621248"/>
        <c:scaling>
          <c:orientation val="minMax"/>
        </c:scaling>
        <c:axPos val="l"/>
        <c:tickLblPos val="nextTo"/>
        <c:crossAx val="93631232"/>
        <c:crosses val="autoZero"/>
        <c:auto val="1"/>
        <c:lblAlgn val="ctr"/>
        <c:lblOffset val="100"/>
      </c:catAx>
      <c:valAx>
        <c:axId val="93631232"/>
        <c:scaling>
          <c:orientation val="minMax"/>
        </c:scaling>
        <c:axPos val="b"/>
        <c:majorGridlines/>
        <c:numFmt formatCode="General" sourceLinked="1"/>
        <c:tickLblPos val="nextTo"/>
        <c:crossAx val="93621248"/>
        <c:crosses val="autoZero"/>
        <c:crossBetween val="between"/>
      </c:val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0.86376</cdr:x>
      <cdr:y>0.06892</cdr:y>
    </cdr:from>
    <cdr:to>
      <cdr:x>0.96227</cdr:x>
      <cdr:y>0.11216</cdr:y>
    </cdr:to>
    <cdr:sp macro="" textlink="">
      <cdr:nvSpPr>
        <cdr:cNvPr id="2" name="Textfeld 1"/>
        <cdr:cNvSpPr txBox="1"/>
      </cdr:nvSpPr>
      <cdr:spPr>
        <a:xfrm xmlns:a="http://schemas.openxmlformats.org/drawingml/2006/main">
          <a:off x="8017213" y="413426"/>
          <a:ext cx="914400" cy="259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USA</a:t>
          </a:r>
        </a:p>
      </cdr:txBody>
    </cdr:sp>
  </cdr:relSizeAnchor>
  <cdr:relSizeAnchor xmlns:cdr="http://schemas.openxmlformats.org/drawingml/2006/chartDrawing">
    <cdr:from>
      <cdr:x>0.79301</cdr:x>
      <cdr:y>0.12027</cdr:y>
    </cdr:from>
    <cdr:to>
      <cdr:x>0.89153</cdr:x>
      <cdr:y>0.2727</cdr:y>
    </cdr:to>
    <cdr:sp macro="" textlink="">
      <cdr:nvSpPr>
        <cdr:cNvPr id="3" name="Textfeld 2"/>
        <cdr:cNvSpPr txBox="1"/>
      </cdr:nvSpPr>
      <cdr:spPr>
        <a:xfrm xmlns:a="http://schemas.openxmlformats.org/drawingml/2006/main">
          <a:off x="7360596" y="7214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Singapore</a:t>
          </a:r>
        </a:p>
      </cdr:txBody>
    </cdr:sp>
  </cdr:relSizeAnchor>
  <cdr:relSizeAnchor xmlns:cdr="http://schemas.openxmlformats.org/drawingml/2006/chartDrawing">
    <cdr:from>
      <cdr:x>0.55022</cdr:x>
      <cdr:y>0.20405</cdr:y>
    </cdr:from>
    <cdr:to>
      <cdr:x>0.64873</cdr:x>
      <cdr:y>0.35649</cdr:y>
    </cdr:to>
    <cdr:sp macro="" textlink="">
      <cdr:nvSpPr>
        <cdr:cNvPr id="4" name="Textfeld 3"/>
        <cdr:cNvSpPr txBox="1"/>
      </cdr:nvSpPr>
      <cdr:spPr>
        <a:xfrm xmlns:a="http://schemas.openxmlformats.org/drawingml/2006/main">
          <a:off x="5107021" y="12240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Germany</a:t>
          </a:r>
        </a:p>
        <a:p xmlns:a="http://schemas.openxmlformats.org/drawingml/2006/main">
          <a:endParaRPr lang="en-GB" sz="1100"/>
        </a:p>
      </cdr:txBody>
    </cdr:sp>
  </cdr:relSizeAnchor>
  <cdr:relSizeAnchor xmlns:cdr="http://schemas.openxmlformats.org/drawingml/2006/chartDrawing">
    <cdr:from>
      <cdr:x>0.55459</cdr:x>
      <cdr:y>0.28243</cdr:y>
    </cdr:from>
    <cdr:to>
      <cdr:x>0.6531</cdr:x>
      <cdr:y>0.43486</cdr:y>
    </cdr:to>
    <cdr:sp macro="" textlink="">
      <cdr:nvSpPr>
        <cdr:cNvPr id="5" name="Textfeld 4"/>
        <cdr:cNvSpPr txBox="1"/>
      </cdr:nvSpPr>
      <cdr:spPr>
        <a:xfrm xmlns:a="http://schemas.openxmlformats.org/drawingml/2006/main">
          <a:off x="5147553" y="16942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France</a:t>
          </a:r>
        </a:p>
        <a:p xmlns:a="http://schemas.openxmlformats.org/drawingml/2006/main">
          <a:endParaRPr lang="en-GB" sz="1100"/>
        </a:p>
      </cdr:txBody>
    </cdr:sp>
  </cdr:relSizeAnchor>
  <cdr:relSizeAnchor xmlns:cdr="http://schemas.openxmlformats.org/drawingml/2006/chartDrawing">
    <cdr:from>
      <cdr:x>0.64</cdr:x>
      <cdr:y>0.65863</cdr:y>
    </cdr:from>
    <cdr:to>
      <cdr:x>0.73852</cdr:x>
      <cdr:y>0.81106</cdr:y>
    </cdr:to>
    <cdr:sp macro="" textlink="">
      <cdr:nvSpPr>
        <cdr:cNvPr id="6" name="Textfeld 5"/>
        <cdr:cNvSpPr txBox="1"/>
      </cdr:nvSpPr>
      <cdr:spPr>
        <a:xfrm xmlns:a="http://schemas.openxmlformats.org/drawingml/2006/main">
          <a:off x="5266928" y="2980928"/>
          <a:ext cx="810780" cy="6898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Russia</a:t>
          </a:r>
        </a:p>
      </cdr:txBody>
    </cdr:sp>
  </cdr:relSizeAnchor>
  <cdr:relSizeAnchor xmlns:cdr="http://schemas.openxmlformats.org/drawingml/2006/chartDrawing">
    <cdr:from>
      <cdr:x>0.40375</cdr:x>
      <cdr:y>0.73818</cdr:y>
    </cdr:from>
    <cdr:to>
      <cdr:x>0.50227</cdr:x>
      <cdr:y>0.89062</cdr:y>
    </cdr:to>
    <cdr:sp macro="" textlink="">
      <cdr:nvSpPr>
        <cdr:cNvPr id="7" name="Textfeld 6"/>
        <cdr:cNvSpPr txBox="1"/>
      </cdr:nvSpPr>
      <cdr:spPr>
        <a:xfrm xmlns:a="http://schemas.openxmlformats.org/drawingml/2006/main">
          <a:off x="3322712" y="3340968"/>
          <a:ext cx="810780" cy="689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South Africa</a:t>
          </a:r>
        </a:p>
      </cdr:txBody>
    </cdr:sp>
  </cdr:relSizeAnchor>
  <cdr:relSizeAnchor xmlns:cdr="http://schemas.openxmlformats.org/drawingml/2006/chartDrawing">
    <cdr:from>
      <cdr:x>0.185</cdr:x>
      <cdr:y>0.80182</cdr:y>
    </cdr:from>
    <cdr:to>
      <cdr:x>0.28351</cdr:x>
      <cdr:y>0.95425</cdr:y>
    </cdr:to>
    <cdr:sp macro="" textlink="">
      <cdr:nvSpPr>
        <cdr:cNvPr id="8" name="Textfeld 7"/>
        <cdr:cNvSpPr txBox="1"/>
      </cdr:nvSpPr>
      <cdr:spPr>
        <a:xfrm xmlns:a="http://schemas.openxmlformats.org/drawingml/2006/main">
          <a:off x="1522512" y="3629000"/>
          <a:ext cx="810698" cy="6898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India</a:t>
          </a:r>
        </a:p>
      </cdr:txBody>
    </cdr:sp>
  </cdr:relSizeAnchor>
  <cdr:relSizeAnchor xmlns:cdr="http://schemas.openxmlformats.org/drawingml/2006/chartDrawing">
    <cdr:from>
      <cdr:x>0.08001</cdr:x>
      <cdr:y>0.80182</cdr:y>
    </cdr:from>
    <cdr:to>
      <cdr:x>0.17852</cdr:x>
      <cdr:y>0.95425</cdr:y>
    </cdr:to>
    <cdr:sp macro="" textlink="">
      <cdr:nvSpPr>
        <cdr:cNvPr id="9" name="Textfeld 8"/>
        <cdr:cNvSpPr txBox="1"/>
      </cdr:nvSpPr>
      <cdr:spPr>
        <a:xfrm xmlns:a="http://schemas.openxmlformats.org/drawingml/2006/main">
          <a:off x="658416" y="3629000"/>
          <a:ext cx="810698" cy="6898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Pakistan</a:t>
          </a:r>
        </a:p>
      </cdr:txBody>
    </cdr:sp>
  </cdr:relSizeAnchor>
  <cdr:relSizeAnchor xmlns:cdr="http://schemas.openxmlformats.org/drawingml/2006/chartDrawing">
    <cdr:from>
      <cdr:x>0.31625</cdr:x>
      <cdr:y>0.72227</cdr:y>
    </cdr:from>
    <cdr:to>
      <cdr:x>0.41476</cdr:x>
      <cdr:y>0.8747</cdr:y>
    </cdr:to>
    <cdr:sp macro="" textlink="">
      <cdr:nvSpPr>
        <cdr:cNvPr id="10" name="Textfeld 9"/>
        <cdr:cNvSpPr txBox="1"/>
      </cdr:nvSpPr>
      <cdr:spPr>
        <a:xfrm xmlns:a="http://schemas.openxmlformats.org/drawingml/2006/main">
          <a:off x="2602632" y="3268960"/>
          <a:ext cx="810698" cy="6898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China</a:t>
          </a:r>
        </a:p>
      </cdr:txBody>
    </cdr:sp>
  </cdr:relSizeAnchor>
  <cdr:relSizeAnchor xmlns:cdr="http://schemas.openxmlformats.org/drawingml/2006/chartDrawing">
    <cdr:from>
      <cdr:x>0.46201</cdr:x>
      <cdr:y>0.24459</cdr:y>
    </cdr:from>
    <cdr:to>
      <cdr:x>0.56052</cdr:x>
      <cdr:y>0.39703</cdr:y>
    </cdr:to>
    <cdr:sp macro="" textlink="">
      <cdr:nvSpPr>
        <cdr:cNvPr id="11" name="Textfeld 10"/>
        <cdr:cNvSpPr txBox="1"/>
      </cdr:nvSpPr>
      <cdr:spPr>
        <a:xfrm xmlns:a="http://schemas.openxmlformats.org/drawingml/2006/main">
          <a:off x="4288277" y="14672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UK</a:t>
          </a:r>
        </a:p>
      </cdr:txBody>
    </cdr:sp>
  </cdr:relSizeAnchor>
  <cdr:relSizeAnchor xmlns:cdr="http://schemas.openxmlformats.org/drawingml/2006/chartDrawing">
    <cdr:from>
      <cdr:x>0.4131</cdr:x>
      <cdr:y>0.3973</cdr:y>
    </cdr:from>
    <cdr:to>
      <cdr:x>0.51162</cdr:x>
      <cdr:y>0.54973</cdr:y>
    </cdr:to>
    <cdr:sp macro="" textlink="">
      <cdr:nvSpPr>
        <cdr:cNvPr id="12" name="Textfeld 11"/>
        <cdr:cNvSpPr txBox="1"/>
      </cdr:nvSpPr>
      <cdr:spPr>
        <a:xfrm xmlns:a="http://schemas.openxmlformats.org/drawingml/2006/main">
          <a:off x="3834319" y="23832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Italy</a:t>
          </a:r>
        </a:p>
      </cdr:txBody>
    </cdr:sp>
  </cdr:relSizeAnchor>
  <cdr:relSizeAnchor xmlns:cdr="http://schemas.openxmlformats.org/drawingml/2006/chartDrawing">
    <cdr:from>
      <cdr:x>0.26375</cdr:x>
      <cdr:y>0.67454</cdr:y>
    </cdr:from>
    <cdr:to>
      <cdr:x>0.36227</cdr:x>
      <cdr:y>0.82697</cdr:y>
    </cdr:to>
    <cdr:sp macro="" textlink="">
      <cdr:nvSpPr>
        <cdr:cNvPr id="13" name="Textfeld 12"/>
        <cdr:cNvSpPr txBox="1"/>
      </cdr:nvSpPr>
      <cdr:spPr>
        <a:xfrm xmlns:a="http://schemas.openxmlformats.org/drawingml/2006/main">
          <a:off x="2170584" y="3052936"/>
          <a:ext cx="810780" cy="6898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Brazil</a:t>
          </a:r>
        </a:p>
      </cdr:txBody>
    </cdr:sp>
  </cdr:relSizeAnchor>
  <cdr:relSizeAnchor xmlns:cdr="http://schemas.openxmlformats.org/drawingml/2006/chartDrawing">
    <cdr:from>
      <cdr:x>0.21125</cdr:x>
      <cdr:y>0.77</cdr:y>
    </cdr:from>
    <cdr:to>
      <cdr:x>0.30977</cdr:x>
      <cdr:y>0.92243</cdr:y>
    </cdr:to>
    <cdr:sp macro="" textlink="">
      <cdr:nvSpPr>
        <cdr:cNvPr id="14" name="Textfeld 13"/>
        <cdr:cNvSpPr txBox="1"/>
      </cdr:nvSpPr>
      <cdr:spPr>
        <a:xfrm xmlns:a="http://schemas.openxmlformats.org/drawingml/2006/main">
          <a:off x="1738536" y="3484984"/>
          <a:ext cx="810780" cy="6898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Indonesia</a:t>
          </a:r>
        </a:p>
      </cdr:txBody>
    </cdr:sp>
  </cdr:relSizeAnchor>
  <cdr:relSizeAnchor xmlns:cdr="http://schemas.openxmlformats.org/drawingml/2006/chartDrawing">
    <cdr:from>
      <cdr:x>0.11501</cdr:x>
      <cdr:y>0.75409</cdr:y>
    </cdr:from>
    <cdr:to>
      <cdr:x>0.21353</cdr:x>
      <cdr:y>0.90652</cdr:y>
    </cdr:to>
    <cdr:sp macro="" textlink="">
      <cdr:nvSpPr>
        <cdr:cNvPr id="15" name="Textfeld 14"/>
        <cdr:cNvSpPr txBox="1"/>
      </cdr:nvSpPr>
      <cdr:spPr>
        <a:xfrm xmlns:a="http://schemas.openxmlformats.org/drawingml/2006/main">
          <a:off x="946448" y="3412976"/>
          <a:ext cx="810780" cy="6898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Nigeria</a:t>
          </a:r>
        </a:p>
      </cdr:txBody>
    </cdr:sp>
  </cdr:relSizeAnchor>
</c:userShapes>
</file>

<file path=ppt/drawings/drawing2.xml><?xml version="1.0" encoding="utf-8"?>
<c:userShapes xmlns:c="http://schemas.openxmlformats.org/drawingml/2006/chart">
  <cdr:relSizeAnchor xmlns:cdr="http://schemas.openxmlformats.org/drawingml/2006/chartDrawing">
    <cdr:from>
      <cdr:x>0.50218</cdr:x>
      <cdr:y>0.67432</cdr:y>
    </cdr:from>
    <cdr:to>
      <cdr:x>0.6007</cdr:x>
      <cdr:y>0.82676</cdr:y>
    </cdr:to>
    <cdr:sp macro="" textlink="">
      <cdr:nvSpPr>
        <cdr:cNvPr id="3" name="Textfeld 2"/>
        <cdr:cNvSpPr txBox="1"/>
      </cdr:nvSpPr>
      <cdr:spPr>
        <a:xfrm xmlns:a="http://schemas.openxmlformats.org/drawingml/2006/main">
          <a:off x="4661170" y="404508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France</a:t>
          </a:r>
        </a:p>
      </cdr:txBody>
    </cdr:sp>
  </cdr:relSizeAnchor>
  <cdr:relSizeAnchor xmlns:cdr="http://schemas.openxmlformats.org/drawingml/2006/chartDrawing">
    <cdr:from>
      <cdr:x>0.24803</cdr:x>
      <cdr:y>0.5527</cdr:y>
    </cdr:from>
    <cdr:to>
      <cdr:x>0.34655</cdr:x>
      <cdr:y>0.70514</cdr:y>
    </cdr:to>
    <cdr:sp macro="" textlink="">
      <cdr:nvSpPr>
        <cdr:cNvPr id="4" name="Textfeld 3"/>
        <cdr:cNvSpPr txBox="1"/>
      </cdr:nvSpPr>
      <cdr:spPr>
        <a:xfrm xmlns:a="http://schemas.openxmlformats.org/drawingml/2006/main">
          <a:off x="2302212" y="33155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China</a:t>
          </a:r>
        </a:p>
      </cdr:txBody>
    </cdr:sp>
  </cdr:relSizeAnchor>
  <cdr:relSizeAnchor xmlns:cdr="http://schemas.openxmlformats.org/drawingml/2006/chartDrawing">
    <cdr:from>
      <cdr:x>0.8655</cdr:x>
      <cdr:y>0.08108</cdr:y>
    </cdr:from>
    <cdr:to>
      <cdr:x>0.96402</cdr:x>
      <cdr:y>0.23351</cdr:y>
    </cdr:to>
    <cdr:sp macro="" textlink="">
      <cdr:nvSpPr>
        <cdr:cNvPr id="5" name="Textfeld 4"/>
        <cdr:cNvSpPr txBox="1"/>
      </cdr:nvSpPr>
      <cdr:spPr>
        <a:xfrm xmlns:a="http://schemas.openxmlformats.org/drawingml/2006/main">
          <a:off x="8033426" y="4863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USA</a:t>
          </a:r>
        </a:p>
      </cdr:txBody>
    </cdr:sp>
  </cdr:relSizeAnchor>
  <cdr:relSizeAnchor xmlns:cdr="http://schemas.openxmlformats.org/drawingml/2006/chartDrawing">
    <cdr:from>
      <cdr:x>0.50393</cdr:x>
      <cdr:y>0.28108</cdr:y>
    </cdr:from>
    <cdr:to>
      <cdr:x>0.60245</cdr:x>
      <cdr:y>0.43351</cdr:y>
    </cdr:to>
    <cdr:sp macro="" textlink="">
      <cdr:nvSpPr>
        <cdr:cNvPr id="6" name="Textfeld 5"/>
        <cdr:cNvSpPr txBox="1"/>
      </cdr:nvSpPr>
      <cdr:spPr>
        <a:xfrm xmlns:a="http://schemas.openxmlformats.org/drawingml/2006/main">
          <a:off x="4677383" y="16861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Russia</a:t>
          </a:r>
        </a:p>
      </cdr:txBody>
    </cdr:sp>
  </cdr:relSizeAnchor>
  <cdr:relSizeAnchor xmlns:cdr="http://schemas.openxmlformats.org/drawingml/2006/chartDrawing">
    <cdr:from>
      <cdr:x>0.42446</cdr:x>
      <cdr:y>0.38244</cdr:y>
    </cdr:from>
    <cdr:to>
      <cdr:x>0.52297</cdr:x>
      <cdr:y>0.53487</cdr:y>
    </cdr:to>
    <cdr:sp macro="" textlink="">
      <cdr:nvSpPr>
        <cdr:cNvPr id="7" name="Textfeld 6"/>
        <cdr:cNvSpPr txBox="1"/>
      </cdr:nvSpPr>
      <cdr:spPr>
        <a:xfrm xmlns:a="http://schemas.openxmlformats.org/drawingml/2006/main">
          <a:off x="3939730" y="2294134"/>
          <a:ext cx="914351"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Japan</a:t>
          </a:r>
        </a:p>
      </cdr:txBody>
    </cdr:sp>
  </cdr:relSizeAnchor>
  <cdr:relSizeAnchor xmlns:cdr="http://schemas.openxmlformats.org/drawingml/2006/chartDrawing">
    <cdr:from>
      <cdr:x>0.42446</cdr:x>
      <cdr:y>0.42162</cdr:y>
    </cdr:from>
    <cdr:to>
      <cdr:x>0.52297</cdr:x>
      <cdr:y>0.57405</cdr:y>
    </cdr:to>
    <cdr:sp macro="" textlink="">
      <cdr:nvSpPr>
        <cdr:cNvPr id="8" name="Textfeld 7"/>
        <cdr:cNvSpPr txBox="1"/>
      </cdr:nvSpPr>
      <cdr:spPr>
        <a:xfrm xmlns:a="http://schemas.openxmlformats.org/drawingml/2006/main">
          <a:off x="3939737" y="2529187"/>
          <a:ext cx="914351"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Germany</a:t>
          </a:r>
        </a:p>
      </cdr:txBody>
    </cdr:sp>
  </cdr:relSizeAnchor>
  <cdr:relSizeAnchor xmlns:cdr="http://schemas.openxmlformats.org/drawingml/2006/chartDrawing">
    <cdr:from>
      <cdr:x>0.3869</cdr:x>
      <cdr:y>0.50676</cdr:y>
    </cdr:from>
    <cdr:to>
      <cdr:x>0.48541</cdr:x>
      <cdr:y>0.65919</cdr:y>
    </cdr:to>
    <cdr:sp macro="" textlink="">
      <cdr:nvSpPr>
        <cdr:cNvPr id="9" name="Textfeld 8"/>
        <cdr:cNvSpPr txBox="1"/>
      </cdr:nvSpPr>
      <cdr:spPr>
        <a:xfrm xmlns:a="http://schemas.openxmlformats.org/drawingml/2006/main">
          <a:off x="3591168" y="3039918"/>
          <a:ext cx="914351" cy="914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South Africa</a:t>
          </a:r>
        </a:p>
      </cdr:txBody>
    </cdr:sp>
  </cdr:relSizeAnchor>
  <cdr:relSizeAnchor xmlns:cdr="http://schemas.openxmlformats.org/drawingml/2006/chartDrawing">
    <cdr:from>
      <cdr:x>0.42445</cdr:x>
      <cdr:y>0.59595</cdr:y>
    </cdr:from>
    <cdr:to>
      <cdr:x>0.52297</cdr:x>
      <cdr:y>0.74838</cdr:y>
    </cdr:to>
    <cdr:sp macro="" textlink="">
      <cdr:nvSpPr>
        <cdr:cNvPr id="10" name="Textfeld 9"/>
        <cdr:cNvSpPr txBox="1"/>
      </cdr:nvSpPr>
      <cdr:spPr>
        <a:xfrm xmlns:a="http://schemas.openxmlformats.org/drawingml/2006/main">
          <a:off x="3939702" y="35749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UK</a:t>
          </a:r>
        </a:p>
      </cdr:txBody>
    </cdr:sp>
  </cdr:relSizeAnchor>
  <cdr:relSizeAnchor xmlns:cdr="http://schemas.openxmlformats.org/drawingml/2006/chartDrawing">
    <cdr:from>
      <cdr:x>0.38079</cdr:x>
      <cdr:y>0.64459</cdr:y>
    </cdr:from>
    <cdr:to>
      <cdr:x>0.4793</cdr:x>
      <cdr:y>0.79703</cdr:y>
    </cdr:to>
    <cdr:sp macro="" textlink="">
      <cdr:nvSpPr>
        <cdr:cNvPr id="11" name="Textfeld 10"/>
        <cdr:cNvSpPr txBox="1"/>
      </cdr:nvSpPr>
      <cdr:spPr>
        <a:xfrm xmlns:a="http://schemas.openxmlformats.org/drawingml/2006/main">
          <a:off x="3534383" y="386674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Italy</a:t>
          </a:r>
        </a:p>
      </cdr:txBody>
    </cdr:sp>
  </cdr:relSizeAnchor>
  <cdr:relSizeAnchor xmlns:cdr="http://schemas.openxmlformats.org/drawingml/2006/chartDrawing">
    <cdr:from>
      <cdr:x>0.23668</cdr:x>
      <cdr:y>0.75405</cdr:y>
    </cdr:from>
    <cdr:to>
      <cdr:x>0.3352</cdr:x>
      <cdr:y>0.90649</cdr:y>
    </cdr:to>
    <cdr:sp macro="" textlink="">
      <cdr:nvSpPr>
        <cdr:cNvPr id="12" name="Textfeld 11"/>
        <cdr:cNvSpPr txBox="1"/>
      </cdr:nvSpPr>
      <cdr:spPr>
        <a:xfrm xmlns:a="http://schemas.openxmlformats.org/drawingml/2006/main">
          <a:off x="2196823" y="4523337"/>
          <a:ext cx="914444" cy="914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Brasil</a:t>
          </a:r>
        </a:p>
      </cdr:txBody>
    </cdr:sp>
  </cdr:relSizeAnchor>
  <cdr:relSizeAnchor xmlns:cdr="http://schemas.openxmlformats.org/drawingml/2006/chartDrawing">
    <cdr:from>
      <cdr:x>0.16856</cdr:x>
      <cdr:y>0.77324</cdr:y>
    </cdr:from>
    <cdr:to>
      <cdr:x>0.26707</cdr:x>
      <cdr:y>0.92568</cdr:y>
    </cdr:to>
    <cdr:sp macro="" textlink="">
      <cdr:nvSpPr>
        <cdr:cNvPr id="13" name="Textfeld 12"/>
        <cdr:cNvSpPr txBox="1"/>
      </cdr:nvSpPr>
      <cdr:spPr>
        <a:xfrm xmlns:a="http://schemas.openxmlformats.org/drawingml/2006/main">
          <a:off x="1564578" y="4638456"/>
          <a:ext cx="914351" cy="9144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Indonesia</a:t>
          </a:r>
        </a:p>
      </cdr:txBody>
    </cdr:sp>
  </cdr:relSizeAnchor>
  <cdr:relSizeAnchor xmlns:cdr="http://schemas.openxmlformats.org/drawingml/2006/chartDrawing">
    <cdr:from>
      <cdr:x>0.09083</cdr:x>
      <cdr:y>0.78378</cdr:y>
    </cdr:from>
    <cdr:to>
      <cdr:x>0.18935</cdr:x>
      <cdr:y>0.93622</cdr:y>
    </cdr:to>
    <cdr:sp macro="" textlink="">
      <cdr:nvSpPr>
        <cdr:cNvPr id="14" name="Textfeld 13"/>
        <cdr:cNvSpPr txBox="1"/>
      </cdr:nvSpPr>
      <cdr:spPr>
        <a:xfrm xmlns:a="http://schemas.openxmlformats.org/drawingml/2006/main">
          <a:off x="843047" y="4701675"/>
          <a:ext cx="914444" cy="914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India</a:t>
          </a:r>
        </a:p>
      </cdr:txBody>
    </cdr:sp>
  </cdr:relSizeAnchor>
  <cdr:relSizeAnchor xmlns:cdr="http://schemas.openxmlformats.org/drawingml/2006/chartDrawing">
    <cdr:from>
      <cdr:x>0.16507</cdr:x>
      <cdr:y>0.84756</cdr:y>
    </cdr:from>
    <cdr:to>
      <cdr:x>0.26358</cdr:x>
      <cdr:y>0.89459</cdr:y>
    </cdr:to>
    <cdr:sp macro="" textlink="">
      <cdr:nvSpPr>
        <cdr:cNvPr id="15" name="Textfeld 14"/>
        <cdr:cNvSpPr txBox="1"/>
      </cdr:nvSpPr>
      <cdr:spPr>
        <a:xfrm xmlns:a="http://schemas.openxmlformats.org/drawingml/2006/main">
          <a:off x="1532126" y="5084297"/>
          <a:ext cx="914351" cy="2821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Nigeria</a:t>
          </a:r>
        </a:p>
      </cdr:txBody>
    </cdr:sp>
  </cdr:relSizeAnchor>
  <cdr:relSizeAnchor xmlns:cdr="http://schemas.openxmlformats.org/drawingml/2006/chartDrawing">
    <cdr:from>
      <cdr:x>0.06724</cdr:x>
      <cdr:y>0.85702</cdr:y>
    </cdr:from>
    <cdr:to>
      <cdr:x>0.16576</cdr:x>
      <cdr:y>0.91216</cdr:y>
    </cdr:to>
    <cdr:sp macro="" textlink="">
      <cdr:nvSpPr>
        <cdr:cNvPr id="16" name="Textfeld 15"/>
        <cdr:cNvSpPr txBox="1"/>
      </cdr:nvSpPr>
      <cdr:spPr>
        <a:xfrm xmlns:a="http://schemas.openxmlformats.org/drawingml/2006/main">
          <a:off x="624153" y="5141039"/>
          <a:ext cx="914443" cy="3307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t>Pakistan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1C517-02F4-4A3C-AEF0-CB6B4FB232F8}" type="datetimeFigureOut">
              <a:rPr lang="en-GB" smtClean="0"/>
              <a:pPr/>
              <a:t>30/08/2016</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4BF2C-A95D-4E92-8958-A05D0D2894FF}" type="slidenum">
              <a:rPr lang="en-GB" smtClean="0"/>
              <a:pPr/>
              <a:t>‹Nr.›</a:t>
            </a:fld>
            <a:endParaRPr lang="en-GB"/>
          </a:p>
        </p:txBody>
      </p:sp>
    </p:spTree>
    <p:extLst>
      <p:ext uri="{BB962C8B-B14F-4D97-AF65-F5344CB8AC3E}">
        <p14:creationId xmlns:p14="http://schemas.microsoft.com/office/powerpoint/2010/main" xmlns="" val="210171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6CCD931D-E460-4666-BA1B-3F35FB3DEE88}" type="datetimeFigureOut">
              <a:rPr lang="en-GB" smtClean="0"/>
              <a:pPr/>
              <a:t>30/08/2016</a:t>
            </a:fld>
            <a:endParaRPr lang="en-GB"/>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100B083D-ADAC-4FBF-9B5F-A41A2D40389C}" type="slidenum">
              <a:rPr lang="en-GB" smtClean="0"/>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5" name="Fußzeilenplatzhalter 4"/>
          <p:cNvSpPr>
            <a:spLocks noGrp="1"/>
          </p:cNvSpPr>
          <p:nvPr>
            <p:ph type="ftr" sz="quarter" idx="11"/>
          </p:nvPr>
        </p:nvSpPr>
        <p:spPr/>
        <p:txBody>
          <a:bodyPr/>
          <a:lstStyle>
            <a:extLst/>
          </a:lstStyle>
          <a:p>
            <a:endParaRPr lang="en-GB"/>
          </a:p>
        </p:txBody>
      </p:sp>
      <p:sp>
        <p:nvSpPr>
          <p:cNvPr id="6" name="Foliennummernplatzhalter 5"/>
          <p:cNvSpPr>
            <a:spLocks noGrp="1"/>
          </p:cNvSpPr>
          <p:nvPr>
            <p:ph type="sldNum" sz="quarter" idx="12"/>
          </p:nvPr>
        </p:nvSpPr>
        <p:spPr/>
        <p:txBody>
          <a:bodyPr/>
          <a:lstStyle>
            <a:extLst/>
          </a:lstStyle>
          <a:p>
            <a:fld id="{100B083D-ADAC-4FBF-9B5F-A41A2D40389C}"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5" name="Fußzeilenplatzhalter 4"/>
          <p:cNvSpPr>
            <a:spLocks noGrp="1"/>
          </p:cNvSpPr>
          <p:nvPr>
            <p:ph type="ftr" sz="quarter" idx="11"/>
          </p:nvPr>
        </p:nvSpPr>
        <p:spPr/>
        <p:txBody>
          <a:bodyPr/>
          <a:lstStyle>
            <a:extLst/>
          </a:lstStyle>
          <a:p>
            <a:endParaRPr lang="en-GB"/>
          </a:p>
        </p:txBody>
      </p:sp>
      <p:sp>
        <p:nvSpPr>
          <p:cNvPr id="6" name="Foliennummernplatzhalter 5"/>
          <p:cNvSpPr>
            <a:spLocks noGrp="1"/>
          </p:cNvSpPr>
          <p:nvPr>
            <p:ph type="sldNum" sz="quarter" idx="12"/>
          </p:nvPr>
        </p:nvSpPr>
        <p:spPr/>
        <p:txBody>
          <a:bodyPr/>
          <a:lstStyle>
            <a:extLst/>
          </a:lstStyle>
          <a:p>
            <a:fld id="{100B083D-ADAC-4FBF-9B5F-A41A2D40389C}" type="slidenum">
              <a:rPr lang="en-GB" smtClean="0"/>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5" name="Fußzeilenplatzhalter 4"/>
          <p:cNvSpPr>
            <a:spLocks noGrp="1"/>
          </p:cNvSpPr>
          <p:nvPr>
            <p:ph type="ftr" sz="quarter" idx="11"/>
          </p:nvPr>
        </p:nvSpPr>
        <p:spPr/>
        <p:txBody>
          <a:bodyPr/>
          <a:lstStyle>
            <a:extLst/>
          </a:lstStyle>
          <a:p>
            <a:endParaRPr lang="en-GB"/>
          </a:p>
        </p:txBody>
      </p:sp>
      <p:sp>
        <p:nvSpPr>
          <p:cNvPr id="6" name="Foliennummernplatzhalter 5"/>
          <p:cNvSpPr>
            <a:spLocks noGrp="1"/>
          </p:cNvSpPr>
          <p:nvPr>
            <p:ph type="sldNum" sz="quarter" idx="12"/>
          </p:nvPr>
        </p:nvSpPr>
        <p:spPr/>
        <p:txBody>
          <a:bodyPr/>
          <a:lstStyle>
            <a:extLst/>
          </a:lstStyle>
          <a:p>
            <a:fld id="{100B083D-ADAC-4FBF-9B5F-A41A2D40389C}" type="slidenum">
              <a:rPr lang="en-GB" smtClean="0"/>
              <a:pPr/>
              <a:t>‹Nr.›</a:t>
            </a:fld>
            <a:endParaRPr lang="en-GB"/>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5" name="Fußzeilenplatzhalter 4"/>
          <p:cNvSpPr>
            <a:spLocks noGrp="1"/>
          </p:cNvSpPr>
          <p:nvPr>
            <p:ph type="ftr" sz="quarter" idx="11"/>
          </p:nvPr>
        </p:nvSpPr>
        <p:spPr/>
        <p:txBody>
          <a:bodyPr/>
          <a:lstStyle>
            <a:extLst/>
          </a:lstStyle>
          <a:p>
            <a:endParaRPr lang="en-GB"/>
          </a:p>
        </p:txBody>
      </p:sp>
      <p:sp>
        <p:nvSpPr>
          <p:cNvPr id="6" name="Foliennummernplatzhalter 5"/>
          <p:cNvSpPr>
            <a:spLocks noGrp="1"/>
          </p:cNvSpPr>
          <p:nvPr>
            <p:ph type="sldNum" sz="quarter" idx="12"/>
          </p:nvPr>
        </p:nvSpPr>
        <p:spPr/>
        <p:txBody>
          <a:bodyPr/>
          <a:lstStyle>
            <a:extLst/>
          </a:lstStyle>
          <a:p>
            <a:fld id="{100B083D-ADAC-4FBF-9B5F-A41A2D40389C}" type="slidenum">
              <a:rPr lang="en-GB" smtClean="0"/>
              <a:pPr/>
              <a:t>‹Nr.›</a:t>
            </a:fld>
            <a:endParaRPr lang="en-GB"/>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6" name="Fußzeilenplatzhalter 5"/>
          <p:cNvSpPr>
            <a:spLocks noGrp="1"/>
          </p:cNvSpPr>
          <p:nvPr>
            <p:ph type="ftr" sz="quarter" idx="11"/>
          </p:nvPr>
        </p:nvSpPr>
        <p:spPr/>
        <p:txBody>
          <a:bodyPr/>
          <a:lstStyle>
            <a:extLst/>
          </a:lstStyle>
          <a:p>
            <a:endParaRPr lang="en-GB"/>
          </a:p>
        </p:txBody>
      </p:sp>
      <p:sp>
        <p:nvSpPr>
          <p:cNvPr id="7" name="Foliennummernplatzhalter 6"/>
          <p:cNvSpPr>
            <a:spLocks noGrp="1"/>
          </p:cNvSpPr>
          <p:nvPr>
            <p:ph type="sldNum" sz="quarter" idx="12"/>
          </p:nvPr>
        </p:nvSpPr>
        <p:spPr/>
        <p:txBody>
          <a:bodyPr/>
          <a:lstStyle>
            <a:extLst/>
          </a:lstStyle>
          <a:p>
            <a:fld id="{100B083D-ADAC-4FBF-9B5F-A41A2D40389C}" type="slidenum">
              <a:rPr lang="en-GB" smtClean="0"/>
              <a:pPr/>
              <a:t>‹Nr.›</a:t>
            </a:fld>
            <a:endParaRPr lang="en-GB"/>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8" name="Fußzeilenplatzhalter 7"/>
          <p:cNvSpPr>
            <a:spLocks noGrp="1"/>
          </p:cNvSpPr>
          <p:nvPr>
            <p:ph type="ftr" sz="quarter" idx="11"/>
          </p:nvPr>
        </p:nvSpPr>
        <p:spPr/>
        <p:txBody>
          <a:bodyPr/>
          <a:lstStyle>
            <a:extLst/>
          </a:lstStyle>
          <a:p>
            <a:endParaRPr lang="en-GB"/>
          </a:p>
        </p:txBody>
      </p:sp>
      <p:sp>
        <p:nvSpPr>
          <p:cNvPr id="9" name="Foliennummernplatzhalter 8"/>
          <p:cNvSpPr>
            <a:spLocks noGrp="1"/>
          </p:cNvSpPr>
          <p:nvPr>
            <p:ph type="sldNum" sz="quarter" idx="12"/>
          </p:nvPr>
        </p:nvSpPr>
        <p:spPr/>
        <p:txBody>
          <a:bodyPr/>
          <a:lstStyle>
            <a:extLst/>
          </a:lstStyle>
          <a:p>
            <a:fld id="{100B083D-ADAC-4FBF-9B5F-A41A2D40389C}" type="slidenum">
              <a:rPr lang="en-GB" smtClean="0"/>
              <a:pPr/>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4" name="Fußzeilenplatzhalter 3"/>
          <p:cNvSpPr>
            <a:spLocks noGrp="1"/>
          </p:cNvSpPr>
          <p:nvPr>
            <p:ph type="ftr" sz="quarter" idx="11"/>
          </p:nvPr>
        </p:nvSpPr>
        <p:spPr/>
        <p:txBody>
          <a:bodyPr/>
          <a:lstStyle>
            <a:extLst/>
          </a:lstStyle>
          <a:p>
            <a:endParaRPr lang="en-GB"/>
          </a:p>
        </p:txBody>
      </p:sp>
      <p:sp>
        <p:nvSpPr>
          <p:cNvPr id="5" name="Foliennummernplatzhalter 4"/>
          <p:cNvSpPr>
            <a:spLocks noGrp="1"/>
          </p:cNvSpPr>
          <p:nvPr>
            <p:ph type="sldNum" sz="quarter" idx="12"/>
          </p:nvPr>
        </p:nvSpPr>
        <p:spPr/>
        <p:txBody>
          <a:bodyPr/>
          <a:lstStyle>
            <a:extLst/>
          </a:lstStyle>
          <a:p>
            <a:fld id="{100B083D-ADAC-4FBF-9B5F-A41A2D40389C}" type="slidenum">
              <a:rPr lang="en-GB" smtClean="0"/>
              <a:pPr/>
              <a:t>‹Nr.›</a:t>
            </a:fld>
            <a:endParaRPr lang="en-GB"/>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6CCD931D-E460-4666-BA1B-3F35FB3DEE88}" type="datetimeFigureOut">
              <a:rPr lang="en-GB" smtClean="0"/>
              <a:pPr/>
              <a:t>30/08/2016</a:t>
            </a:fld>
            <a:endParaRPr lang="en-GB"/>
          </a:p>
        </p:txBody>
      </p:sp>
      <p:sp>
        <p:nvSpPr>
          <p:cNvPr id="3" name="Fußzeilenplatzhalter 2"/>
          <p:cNvSpPr>
            <a:spLocks noGrp="1"/>
          </p:cNvSpPr>
          <p:nvPr>
            <p:ph type="ftr" sz="quarter" idx="11"/>
          </p:nvPr>
        </p:nvSpPr>
        <p:spPr/>
        <p:txBody>
          <a:bodyPr/>
          <a:lstStyle>
            <a:extLst/>
          </a:lstStyle>
          <a:p>
            <a:endParaRPr lang="en-GB"/>
          </a:p>
        </p:txBody>
      </p:sp>
      <p:sp>
        <p:nvSpPr>
          <p:cNvPr id="4" name="Foliennummernplatzhalter 3"/>
          <p:cNvSpPr>
            <a:spLocks noGrp="1"/>
          </p:cNvSpPr>
          <p:nvPr>
            <p:ph type="sldNum" sz="quarter" idx="12"/>
          </p:nvPr>
        </p:nvSpPr>
        <p:spPr/>
        <p:txBody>
          <a:bodyPr/>
          <a:lstStyle>
            <a:extLst/>
          </a:lstStyle>
          <a:p>
            <a:fld id="{100B083D-ADAC-4FBF-9B5F-A41A2D40389C}"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6CCD931D-E460-4666-BA1B-3F35FB3DEE88}" type="datetimeFigureOut">
              <a:rPr lang="en-GB" smtClean="0"/>
              <a:pPr/>
              <a:t>30/08/2016</a:t>
            </a:fld>
            <a:endParaRPr lang="en-GB"/>
          </a:p>
        </p:txBody>
      </p:sp>
      <p:sp>
        <p:nvSpPr>
          <p:cNvPr id="6" name="Fußzeilenplatzhalter 5"/>
          <p:cNvSpPr>
            <a:spLocks noGrp="1"/>
          </p:cNvSpPr>
          <p:nvPr>
            <p:ph type="ftr" sz="quarter" idx="11"/>
          </p:nvPr>
        </p:nvSpPr>
        <p:spPr/>
        <p:txBody>
          <a:bodyPr/>
          <a:lstStyle>
            <a:extLst/>
          </a:lstStyle>
          <a:p>
            <a:endParaRPr lang="en-GB"/>
          </a:p>
        </p:txBody>
      </p:sp>
      <p:sp>
        <p:nvSpPr>
          <p:cNvPr id="7" name="Foliennummernplatzhalter 6"/>
          <p:cNvSpPr>
            <a:spLocks noGrp="1"/>
          </p:cNvSpPr>
          <p:nvPr>
            <p:ph type="sldNum" sz="quarter" idx="12"/>
          </p:nvPr>
        </p:nvSpPr>
        <p:spPr/>
        <p:txBody>
          <a:bodyPr/>
          <a:lstStyle>
            <a:extLst/>
          </a:lstStyle>
          <a:p>
            <a:fld id="{100B083D-ADAC-4FBF-9B5F-A41A2D40389C}" type="slidenum">
              <a:rPr lang="en-GB" smtClean="0"/>
              <a:pPr/>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6CCD931D-E460-4666-BA1B-3F35FB3DEE88}" type="datetimeFigureOut">
              <a:rPr lang="en-GB" smtClean="0"/>
              <a:pPr/>
              <a:t>30/08/2016</a:t>
            </a:fld>
            <a:endParaRPr lang="en-GB"/>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100B083D-ADAC-4FBF-9B5F-A41A2D40389C}" type="slidenum">
              <a:rPr lang="en-GB" smtClean="0"/>
              <a:pPr/>
              <a:t>‹Nr.›</a:t>
            </a:fld>
            <a:endParaRPr lang="en-GB"/>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CCD931D-E460-4666-BA1B-3F35FB3DEE88}" type="datetimeFigureOut">
              <a:rPr lang="en-GB" smtClean="0"/>
              <a:pPr/>
              <a:t>30/08/2016</a:t>
            </a:fld>
            <a:endParaRPr lang="en-GB"/>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0B083D-ADAC-4FBF-9B5F-A41A2D40389C}"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bcsd.org/" TargetMode="External"/><Relationship Id="rId2" Type="http://schemas.openxmlformats.org/officeDocument/2006/relationships/hyperlink" Target="http://newgenerationplantations.org/multimedia/file/3229dff2-a606-11e4-9137-005056986313" TargetMode="External"/><Relationship Id="rId1" Type="http://schemas.openxmlformats.org/officeDocument/2006/relationships/slideLayout" Target="../slideLayouts/slideLayout2.xml"/><Relationship Id="rId4" Type="http://schemas.openxmlformats.org/officeDocument/2006/relationships/hyperlink" Target="http://www.bbc.co.uk/schools/gcsebitesize/science/aqa/crudeoil/hydrocarbonsrev3.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ailymail.co.uk/news/article-2873942/Wood-burning-stoves-fuelling-rise-winter-smog-Levels-one-form-pollution-surge-colder-month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Energy</a:t>
            </a:r>
            <a:r>
              <a:rPr lang="de-DE" dirty="0" smtClean="0"/>
              <a:t>, Economy, Ecology</a:t>
            </a:r>
            <a:endParaRPr lang="en-GB" dirty="0"/>
          </a:p>
        </p:txBody>
      </p:sp>
      <p:sp>
        <p:nvSpPr>
          <p:cNvPr id="3" name="Untertitel 2"/>
          <p:cNvSpPr>
            <a:spLocks noGrp="1"/>
          </p:cNvSpPr>
          <p:nvPr>
            <p:ph type="subTitle" idx="1"/>
          </p:nvPr>
        </p:nvSpPr>
        <p:spPr/>
        <p:txBody>
          <a:bodyPr>
            <a:normAutofit fontScale="92500" lnSpcReduction="10000"/>
          </a:bodyPr>
          <a:lstStyle/>
          <a:p>
            <a:r>
              <a:rPr lang="de-DE" dirty="0" smtClean="0"/>
              <a:t>Juergen Kiefer</a:t>
            </a:r>
            <a:br>
              <a:rPr lang="de-DE" dirty="0" smtClean="0"/>
            </a:br>
            <a:r>
              <a:rPr lang="de-DE" dirty="0" smtClean="0"/>
              <a:t>Justus-Liebig-</a:t>
            </a:r>
            <a:r>
              <a:rPr lang="de-DE" dirty="0" err="1" smtClean="0"/>
              <a:t>Universitaet</a:t>
            </a:r>
            <a:r>
              <a:rPr lang="de-DE" dirty="0" smtClean="0"/>
              <a:t/>
            </a:r>
            <a:br>
              <a:rPr lang="de-DE" dirty="0" smtClean="0"/>
            </a:br>
            <a:r>
              <a:rPr lang="de-DE" dirty="0" err="1" smtClean="0"/>
              <a:t>Giessen</a:t>
            </a:r>
            <a:r>
              <a:rPr lang="de-DE" dirty="0" smtClean="0"/>
              <a:t>, Germany</a:t>
            </a:r>
            <a:endParaRPr lang="en-GB" dirty="0"/>
          </a:p>
        </p:txBody>
      </p:sp>
    </p:spTree>
    <p:extLst>
      <p:ext uri="{BB962C8B-B14F-4D97-AF65-F5344CB8AC3E}">
        <p14:creationId xmlns:p14="http://schemas.microsoft.com/office/powerpoint/2010/main" xmlns="" val="76484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pPr algn="ctr"/>
            <a:endParaRPr lang="de-DE" dirty="0" smtClean="0"/>
          </a:p>
          <a:p>
            <a:pPr algn="ctr"/>
            <a:r>
              <a:rPr lang="de-DE" dirty="0" smtClean="0"/>
              <a:t>Wind</a:t>
            </a:r>
          </a:p>
          <a:p>
            <a:pPr algn="ctr"/>
            <a:r>
              <a:rPr lang="de-DE" dirty="0" smtClean="0"/>
              <a:t>Hydropower</a:t>
            </a:r>
          </a:p>
          <a:p>
            <a:pPr algn="ctr"/>
            <a:r>
              <a:rPr lang="de-DE" dirty="0" smtClean="0"/>
              <a:t>Solar </a:t>
            </a:r>
            <a:r>
              <a:rPr lang="de-DE" dirty="0" err="1" smtClean="0"/>
              <a:t>energy</a:t>
            </a:r>
            <a:endParaRPr lang="de-DE" dirty="0" smtClean="0"/>
          </a:p>
          <a:p>
            <a:pPr algn="ctr"/>
            <a:r>
              <a:rPr lang="de-DE" dirty="0" err="1" smtClean="0"/>
              <a:t>Biomass</a:t>
            </a:r>
            <a:endParaRPr lang="en-GB" dirty="0"/>
          </a:p>
        </p:txBody>
      </p:sp>
      <p:sp>
        <p:nvSpPr>
          <p:cNvPr id="3" name="Titel 2"/>
          <p:cNvSpPr>
            <a:spLocks noGrp="1"/>
          </p:cNvSpPr>
          <p:nvPr>
            <p:ph type="title"/>
          </p:nvPr>
        </p:nvSpPr>
        <p:spPr/>
        <p:txBody>
          <a:bodyPr>
            <a:normAutofit/>
          </a:bodyPr>
          <a:lstStyle/>
          <a:p>
            <a:pPr algn="ctr"/>
            <a:r>
              <a:rPr lang="de-DE" sz="3200" dirty="0" err="1" smtClean="0"/>
              <a:t>Renewable</a:t>
            </a:r>
            <a:r>
              <a:rPr lang="de-DE" sz="3200" dirty="0" smtClean="0"/>
              <a:t> </a:t>
            </a:r>
            <a:r>
              <a:rPr lang="de-DE" sz="3200" dirty="0" err="1"/>
              <a:t>e</a:t>
            </a:r>
            <a:r>
              <a:rPr lang="de-DE" sz="3200" dirty="0" err="1" smtClean="0"/>
              <a:t>nergy</a:t>
            </a:r>
            <a:r>
              <a:rPr lang="de-DE" sz="3200" dirty="0" smtClean="0"/>
              <a:t> </a:t>
            </a:r>
            <a:r>
              <a:rPr lang="de-DE" sz="3200" dirty="0" err="1" smtClean="0"/>
              <a:t>sources</a:t>
            </a:r>
            <a:endParaRPr lang="en-GB" sz="3200" dirty="0"/>
          </a:p>
        </p:txBody>
      </p:sp>
    </p:spTree>
    <p:extLst>
      <p:ext uri="{BB962C8B-B14F-4D97-AF65-F5344CB8AC3E}">
        <p14:creationId xmlns:p14="http://schemas.microsoft.com/office/powerpoint/2010/main" xmlns="" val="116233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en-GB" sz="2000" dirty="0" smtClean="0"/>
          </a:p>
          <a:p>
            <a:endParaRPr lang="en-GB" sz="2000" dirty="0"/>
          </a:p>
          <a:p>
            <a:endParaRPr lang="en-GB" sz="2000" dirty="0" smtClean="0"/>
          </a:p>
          <a:p>
            <a:endParaRPr lang="en-GB" sz="2000" dirty="0"/>
          </a:p>
          <a:p>
            <a:r>
              <a:rPr lang="en-GB" sz="2000" dirty="0" smtClean="0"/>
              <a:t>Under </a:t>
            </a:r>
            <a:r>
              <a:rPr lang="en-GB" sz="2000" dirty="0"/>
              <a:t>EU legislation, biomass is carbon neutral, based on the assumption that </a:t>
            </a:r>
            <a:r>
              <a:rPr lang="en-GB" sz="2000" dirty="0" smtClean="0"/>
              <a:t>the carbon </a:t>
            </a:r>
            <a:r>
              <a:rPr lang="en-GB" sz="2000" dirty="0"/>
              <a:t>released when solid biomass is burned will be re-absorbed during tree </a:t>
            </a:r>
            <a:r>
              <a:rPr lang="en-GB" sz="2000" dirty="0" smtClean="0"/>
              <a:t>growth</a:t>
            </a:r>
            <a:r>
              <a:rPr lang="en-GB" dirty="0" smtClean="0"/>
              <a:t>,</a:t>
            </a:r>
            <a:endParaRPr lang="en-GB" dirty="0"/>
          </a:p>
        </p:txBody>
      </p:sp>
      <p:sp>
        <p:nvSpPr>
          <p:cNvPr id="4" name="Fußzeilenplatzhalter 3"/>
          <p:cNvSpPr>
            <a:spLocks noGrp="1"/>
          </p:cNvSpPr>
          <p:nvPr>
            <p:ph type="ftr" sz="quarter" idx="11"/>
          </p:nvPr>
        </p:nvSpPr>
        <p:spPr>
          <a:xfrm>
            <a:off x="1475656" y="5589240"/>
            <a:ext cx="5336232" cy="365125"/>
          </a:xfrm>
        </p:spPr>
        <p:txBody>
          <a:bodyPr/>
          <a:lstStyle/>
          <a:p>
            <a:r>
              <a:rPr lang="en-GB" dirty="0" smtClean="0"/>
              <a:t>EPRS | European Parliamentary Research Service www.europarl.europa.eu/.../EPRS_BRI(2015)568329_EN.pdf</a:t>
            </a:r>
            <a:endParaRPr lang="en-GB" dirty="0"/>
          </a:p>
        </p:txBody>
      </p:sp>
      <p:sp>
        <p:nvSpPr>
          <p:cNvPr id="2" name="Titel 1"/>
          <p:cNvSpPr>
            <a:spLocks noGrp="1"/>
          </p:cNvSpPr>
          <p:nvPr>
            <p:ph type="title"/>
          </p:nvPr>
        </p:nvSpPr>
        <p:spPr/>
        <p:txBody>
          <a:bodyPr>
            <a:normAutofit/>
          </a:bodyPr>
          <a:lstStyle/>
          <a:p>
            <a:pPr algn="ctr"/>
            <a:r>
              <a:rPr lang="de-DE" sz="3200" dirty="0" smtClean="0"/>
              <a:t>Carbon </a:t>
            </a:r>
            <a:r>
              <a:rPr lang="de-DE" sz="3200" dirty="0" err="1" smtClean="0"/>
              <a:t>neutrality</a:t>
            </a:r>
            <a:endParaRPr lang="en-GB" sz="3200" dirty="0"/>
          </a:p>
        </p:txBody>
      </p:sp>
    </p:spTree>
    <p:extLst>
      <p:ext uri="{BB962C8B-B14F-4D97-AF65-F5344CB8AC3E}">
        <p14:creationId xmlns:p14="http://schemas.microsoft.com/office/powerpoint/2010/main" xmlns="" val="189459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1746" y="1600200"/>
            <a:ext cx="3893393" cy="4997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el 3"/>
          <p:cNvSpPr>
            <a:spLocks noGrp="1"/>
          </p:cNvSpPr>
          <p:nvPr>
            <p:ph type="title"/>
          </p:nvPr>
        </p:nvSpPr>
        <p:spPr/>
        <p:txBody>
          <a:bodyPr>
            <a:normAutofit/>
          </a:bodyPr>
          <a:lstStyle/>
          <a:p>
            <a:pPr algn="ctr"/>
            <a:r>
              <a:rPr lang="de-DE" sz="3200" dirty="0" smtClean="0"/>
              <a:t>Fuel </a:t>
            </a:r>
            <a:r>
              <a:rPr lang="de-DE" sz="3200" dirty="0" err="1" smtClean="0"/>
              <a:t>lifecycle</a:t>
            </a:r>
            <a:r>
              <a:rPr lang="de-DE" sz="3200" dirty="0" smtClean="0"/>
              <a:t/>
            </a:r>
            <a:br>
              <a:rPr lang="de-DE" sz="3200" dirty="0" smtClean="0"/>
            </a:br>
            <a:r>
              <a:rPr lang="de-DE" sz="3200" dirty="0" smtClean="0"/>
              <a:t>(International </a:t>
            </a:r>
            <a:r>
              <a:rPr lang="de-DE" sz="3200" dirty="0" err="1" smtClean="0"/>
              <a:t>Energy</a:t>
            </a:r>
            <a:r>
              <a:rPr lang="de-DE" sz="3200" dirty="0" smtClean="0"/>
              <a:t> Agency Task 38)</a:t>
            </a:r>
            <a:endParaRPr lang="en-GB" sz="3200" dirty="0"/>
          </a:p>
        </p:txBody>
      </p:sp>
    </p:spTree>
    <p:extLst>
      <p:ext uri="{BB962C8B-B14F-4D97-AF65-F5344CB8AC3E}">
        <p14:creationId xmlns:p14="http://schemas.microsoft.com/office/powerpoint/2010/main" xmlns="" val="358533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sz="2400" dirty="0" smtClean="0"/>
              <a:t>CO</a:t>
            </a:r>
            <a:r>
              <a:rPr lang="de-DE" sz="2400" baseline="-25000" dirty="0" smtClean="0"/>
              <a:t>2</a:t>
            </a:r>
            <a:r>
              <a:rPr lang="de-DE" sz="2400" dirty="0" smtClean="0"/>
              <a:t>-emissions due </a:t>
            </a:r>
            <a:r>
              <a:rPr lang="de-DE" sz="2400" dirty="0" err="1" smtClean="0"/>
              <a:t>to</a:t>
            </a:r>
            <a:r>
              <a:rPr lang="de-DE" sz="2400" dirty="0" smtClean="0"/>
              <a:t> </a:t>
            </a:r>
            <a:r>
              <a:rPr lang="de-DE" sz="2400" dirty="0" err="1" smtClean="0"/>
              <a:t>energy</a:t>
            </a:r>
            <a:r>
              <a:rPr lang="de-DE" sz="2400" dirty="0" smtClean="0"/>
              <a:t> </a:t>
            </a:r>
            <a:r>
              <a:rPr lang="de-DE" sz="2400" dirty="0" err="1" smtClean="0"/>
              <a:t>production</a:t>
            </a:r>
            <a:r>
              <a:rPr lang="de-DE" sz="2400" dirty="0" smtClean="0"/>
              <a:t> </a:t>
            </a:r>
            <a:r>
              <a:rPr lang="de-DE" sz="2400" dirty="0" err="1" smtClean="0"/>
              <a:t>by</a:t>
            </a:r>
            <a:r>
              <a:rPr lang="de-DE" sz="2400" dirty="0" smtClean="0"/>
              <a:t> </a:t>
            </a:r>
            <a:r>
              <a:rPr lang="de-DE" sz="2400" dirty="0" err="1" smtClean="0"/>
              <a:t>biomass</a:t>
            </a:r>
            <a:r>
              <a:rPr lang="de-DE" sz="2400" dirty="0" smtClean="0"/>
              <a:t> </a:t>
            </a:r>
            <a:r>
              <a:rPr lang="de-DE" sz="2400" dirty="0" err="1" smtClean="0"/>
              <a:t>are</a:t>
            </a:r>
            <a:r>
              <a:rPr lang="de-DE" sz="2400" dirty="0" smtClean="0"/>
              <a:t> </a:t>
            </a:r>
            <a:r>
              <a:rPr lang="de-DE" sz="2400" dirty="0" err="1" smtClean="0"/>
              <a:t>set</a:t>
            </a:r>
            <a:r>
              <a:rPr lang="de-DE" sz="2400" dirty="0" smtClean="0"/>
              <a:t> </a:t>
            </a:r>
            <a:r>
              <a:rPr lang="de-DE" sz="2400" dirty="0" err="1" smtClean="0"/>
              <a:t>to</a:t>
            </a:r>
            <a:r>
              <a:rPr lang="de-DE" sz="2400" dirty="0" smtClean="0"/>
              <a:t> </a:t>
            </a:r>
            <a:r>
              <a:rPr lang="de-DE" sz="2400" b="1" dirty="0" err="1" smtClean="0">
                <a:solidFill>
                  <a:srgbClr val="FF0000"/>
                </a:solidFill>
              </a:rPr>
              <a:t>zero</a:t>
            </a:r>
            <a:r>
              <a:rPr lang="de-DE" sz="2400" dirty="0" smtClean="0"/>
              <a:t> but </a:t>
            </a:r>
            <a:r>
              <a:rPr lang="de-DE" sz="2400" dirty="0" err="1" smtClean="0"/>
              <a:t>greenhouse</a:t>
            </a:r>
            <a:r>
              <a:rPr lang="de-DE" sz="2400" dirty="0" smtClean="0"/>
              <a:t> gas </a:t>
            </a:r>
            <a:r>
              <a:rPr lang="de-DE" sz="2400" dirty="0" err="1" smtClean="0"/>
              <a:t>releases</a:t>
            </a:r>
            <a:r>
              <a:rPr lang="de-DE" sz="2400" dirty="0" smtClean="0"/>
              <a:t> </a:t>
            </a:r>
            <a:r>
              <a:rPr lang="de-DE" sz="2400" dirty="0" err="1" smtClean="0"/>
              <a:t>during</a:t>
            </a:r>
            <a:r>
              <a:rPr lang="de-DE" sz="2400" dirty="0" smtClean="0"/>
              <a:t> </a:t>
            </a:r>
            <a:r>
              <a:rPr lang="de-DE" sz="2400" dirty="0" err="1" smtClean="0"/>
              <a:t>production</a:t>
            </a:r>
            <a:r>
              <a:rPr lang="de-DE" sz="2400" dirty="0" smtClean="0"/>
              <a:t>, </a:t>
            </a:r>
            <a:r>
              <a:rPr lang="de-DE" sz="2400" dirty="0" err="1" smtClean="0"/>
              <a:t>transport</a:t>
            </a:r>
            <a:r>
              <a:rPr lang="de-DE" sz="2400" dirty="0" smtClean="0"/>
              <a:t> etc. </a:t>
            </a:r>
            <a:r>
              <a:rPr lang="de-DE" sz="2400" dirty="0" err="1" smtClean="0"/>
              <a:t>are</a:t>
            </a:r>
            <a:r>
              <a:rPr lang="de-DE" sz="2400" dirty="0" smtClean="0"/>
              <a:t> </a:t>
            </a:r>
            <a:r>
              <a:rPr lang="de-DE" sz="2400" dirty="0" err="1" smtClean="0"/>
              <a:t>taken</a:t>
            </a:r>
            <a:r>
              <a:rPr lang="de-DE" sz="2400" dirty="0" smtClean="0"/>
              <a:t> </a:t>
            </a:r>
            <a:r>
              <a:rPr lang="de-DE" sz="2400" dirty="0" err="1" smtClean="0"/>
              <a:t>into</a:t>
            </a:r>
            <a:r>
              <a:rPr lang="de-DE" sz="2400" dirty="0" smtClean="0"/>
              <a:t> </a:t>
            </a:r>
            <a:r>
              <a:rPr lang="de-DE" sz="2400" dirty="0" err="1" smtClean="0"/>
              <a:t>account</a:t>
            </a:r>
            <a:r>
              <a:rPr lang="de-DE" sz="2400" dirty="0" smtClean="0"/>
              <a:t> („</a:t>
            </a:r>
            <a:r>
              <a:rPr lang="de-DE" sz="2400" dirty="0" err="1" smtClean="0"/>
              <a:t>grey</a:t>
            </a:r>
            <a:r>
              <a:rPr lang="de-DE" sz="2400" dirty="0" smtClean="0"/>
              <a:t> </a:t>
            </a:r>
            <a:r>
              <a:rPr lang="de-DE" sz="2400" dirty="0" err="1" smtClean="0"/>
              <a:t>energy</a:t>
            </a:r>
            <a:r>
              <a:rPr lang="de-DE" sz="2400" dirty="0" smtClean="0"/>
              <a:t>“)</a:t>
            </a:r>
            <a:r>
              <a:rPr lang="de-DE" baseline="30000" dirty="0" smtClean="0"/>
              <a:t>1</a:t>
            </a:r>
          </a:p>
          <a:p>
            <a:endParaRPr lang="de-DE" baseline="30000" dirty="0"/>
          </a:p>
          <a:p>
            <a:endParaRPr lang="de-DE" sz="1700" baseline="30000" dirty="0" smtClean="0"/>
          </a:p>
          <a:p>
            <a:r>
              <a:rPr lang="de-DE" sz="1700" baseline="30000" dirty="0" smtClean="0"/>
              <a:t>1</a:t>
            </a:r>
            <a:r>
              <a:rPr lang="de-DE" sz="1700" dirty="0" smtClean="0"/>
              <a:t> </a:t>
            </a:r>
            <a:r>
              <a:rPr lang="en-GB" sz="1700" dirty="0"/>
              <a:t>Grey energy is the energy hidden in a product, i.e. the amount of energy required to extract that product from nature, or to cultivate, manufacture, package and transport it. Objects can conceal very different levels of grey energy: for example an apple that is </a:t>
            </a:r>
            <a:r>
              <a:rPr lang="en-GB" sz="1700" dirty="0" smtClean="0"/>
              <a:t>grown locally </a:t>
            </a:r>
            <a:r>
              <a:rPr lang="en-GB" sz="1700" dirty="0"/>
              <a:t>or one that is shipped from </a:t>
            </a:r>
            <a:r>
              <a:rPr lang="en-GB" sz="1700" dirty="0" err="1"/>
              <a:t>from</a:t>
            </a:r>
            <a:r>
              <a:rPr lang="en-GB" sz="1700" dirty="0"/>
              <a:t> New Zealand to </a:t>
            </a:r>
            <a:r>
              <a:rPr lang="en-GB" sz="1700" dirty="0" smtClean="0"/>
              <a:t>Europe</a:t>
            </a:r>
            <a:r>
              <a:rPr lang="en-GB" dirty="0" smtClean="0"/>
              <a:t>.</a:t>
            </a:r>
            <a:r>
              <a:rPr lang="en-GB" dirty="0"/>
              <a:t/>
            </a:r>
            <a:br>
              <a:rPr lang="en-GB" dirty="0"/>
            </a:br>
            <a:r>
              <a:rPr lang="en-GB" dirty="0" smtClean="0"/>
              <a:t/>
            </a:r>
            <a:br>
              <a:rPr lang="en-GB" dirty="0" smtClean="0"/>
            </a:br>
            <a:r>
              <a:rPr lang="en-GB" sz="1600" dirty="0" smtClean="0"/>
              <a:t>(</a:t>
            </a:r>
            <a:r>
              <a:rPr lang="en-GB" sz="1600" dirty="0"/>
              <a:t>http://</a:t>
            </a:r>
            <a:r>
              <a:rPr lang="en-GB" sz="1600" dirty="0" smtClean="0"/>
              <a:t>www.educapoles.org/multimedia/animation_detail/grey_energy_hidden_expenditure_of_energy</a:t>
            </a:r>
            <a:r>
              <a:rPr lang="en-GB" dirty="0" smtClean="0"/>
              <a:t>)</a:t>
            </a:r>
            <a:endParaRPr lang="en-GB" baseline="30000" dirty="0"/>
          </a:p>
        </p:txBody>
      </p:sp>
      <p:sp>
        <p:nvSpPr>
          <p:cNvPr id="3" name="Titel 2"/>
          <p:cNvSpPr>
            <a:spLocks noGrp="1"/>
          </p:cNvSpPr>
          <p:nvPr>
            <p:ph type="title"/>
          </p:nvPr>
        </p:nvSpPr>
        <p:spPr/>
        <p:txBody>
          <a:bodyPr>
            <a:normAutofit/>
          </a:bodyPr>
          <a:lstStyle/>
          <a:p>
            <a:pPr algn="ctr"/>
            <a:r>
              <a:rPr lang="de-DE" sz="3200" dirty="0" err="1" smtClean="0"/>
              <a:t>Consequences</a:t>
            </a:r>
            <a:endParaRPr lang="en-GB" sz="3200" dirty="0"/>
          </a:p>
        </p:txBody>
      </p:sp>
    </p:spTree>
    <p:extLst>
      <p:ext uri="{BB962C8B-B14F-4D97-AF65-F5344CB8AC3E}">
        <p14:creationId xmlns:p14="http://schemas.microsoft.com/office/powerpoint/2010/main" xmlns="" val="150131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endParaRPr lang="en-GB" sz="2400" dirty="0" smtClean="0"/>
          </a:p>
          <a:p>
            <a:pPr algn="just"/>
            <a:r>
              <a:rPr lang="en-GB" sz="3400" dirty="0" smtClean="0"/>
              <a:t>The </a:t>
            </a:r>
            <a:r>
              <a:rPr lang="en-GB" sz="3400" dirty="0"/>
              <a:t>carbon in fossil fuels is different from the carbon in biomass in that fossil fuel carbon is not part of a relatively rapid natural cycle</a:t>
            </a:r>
          </a:p>
          <a:p>
            <a:pPr algn="r"/>
            <a:r>
              <a:rPr lang="en-GB" sz="1900" dirty="0"/>
              <a:t>(Recommendations on Biomass Carbon Neutrality) </a:t>
            </a:r>
            <a:r>
              <a:rPr lang="en-GB" sz="1900" u="sng" dirty="0">
                <a:hlinkClick r:id="rId2"/>
              </a:rPr>
              <a:t>http://newgenerationplantations.org/multimedia/file/3229dff2-a606-11e4-9137-005056986313</a:t>
            </a:r>
            <a:r>
              <a:rPr lang="en-GB" sz="1900" dirty="0"/>
              <a:t/>
            </a:r>
            <a:br>
              <a:rPr lang="en-GB" sz="1900" dirty="0"/>
            </a:br>
            <a:r>
              <a:rPr lang="en-GB" sz="1900" dirty="0"/>
              <a:t>World Business Council for Sustainable Development </a:t>
            </a:r>
            <a:r>
              <a:rPr lang="en-GB" sz="1900" dirty="0" smtClean="0">
                <a:hlinkClick r:id="rId3"/>
              </a:rPr>
              <a:t>www.wbcsd.org</a:t>
            </a:r>
            <a:r>
              <a:rPr lang="en-GB" sz="1900" dirty="0" smtClean="0"/>
              <a:t/>
            </a:r>
            <a:br>
              <a:rPr lang="en-GB" sz="1900" dirty="0" smtClean="0"/>
            </a:br>
            <a:endParaRPr lang="en-GB" sz="1900" dirty="0"/>
          </a:p>
          <a:p>
            <a:pPr algn="just"/>
            <a:r>
              <a:rPr lang="en-GB" sz="2900" dirty="0"/>
              <a:t>There are environmental issues surrounding the use of biofuels. Biodiesel naturally contains little </a:t>
            </a:r>
            <a:r>
              <a:rPr lang="en-GB" sz="2900" dirty="0" err="1"/>
              <a:t>sulfur</a:t>
            </a:r>
            <a:r>
              <a:rPr lang="en-GB" sz="2900" dirty="0"/>
              <a:t>. For example, it may be said that they are </a:t>
            </a:r>
            <a:r>
              <a:rPr lang="en-GB" sz="2900" b="1" dirty="0"/>
              <a:t>carbon neutral</a:t>
            </a:r>
            <a:r>
              <a:rPr lang="en-GB" sz="2900" dirty="0"/>
              <a:t> – the amount of carbon dioxide released when they are used is the same as the amount absorbed by the plants as they grew. If so, this would reduce the production of this greenhouse gas. However, while biofuels produce less carbon dioxide overall, they are not carbon neutral. This is because fossil fuels are used in their production, for example in making fertilisers for the growing plants</a:t>
            </a:r>
            <a:r>
              <a:rPr lang="en-GB" dirty="0" smtClean="0"/>
              <a:t>.</a:t>
            </a:r>
          </a:p>
          <a:p>
            <a:pPr algn="r"/>
            <a:r>
              <a:rPr lang="en-GB" dirty="0"/>
              <a:t/>
            </a:r>
            <a:br>
              <a:rPr lang="en-GB" dirty="0"/>
            </a:br>
            <a:r>
              <a:rPr lang="en-GB" sz="1900" dirty="0"/>
              <a:t>BBC Bitesize </a:t>
            </a:r>
            <a:r>
              <a:rPr lang="en-GB" sz="1900" u="sng" dirty="0">
                <a:hlinkClick r:id="rId4"/>
              </a:rPr>
              <a:t>http://www.bbc.co.uk/schools/gcsebitesize/science/aqa/crudeoil/hydrocarbonsrev3.shtml</a:t>
            </a:r>
            <a:endParaRPr lang="en-GB" sz="1900" dirty="0"/>
          </a:p>
          <a:p>
            <a:endParaRPr lang="en-GB" dirty="0"/>
          </a:p>
        </p:txBody>
      </p:sp>
      <p:sp>
        <p:nvSpPr>
          <p:cNvPr id="3" name="Titel 2"/>
          <p:cNvSpPr>
            <a:spLocks noGrp="1"/>
          </p:cNvSpPr>
          <p:nvPr>
            <p:ph type="title"/>
          </p:nvPr>
        </p:nvSpPr>
        <p:spPr/>
        <p:txBody>
          <a:bodyPr/>
          <a:lstStyle/>
          <a:p>
            <a:r>
              <a:rPr lang="de-DE" dirty="0" err="1" smtClean="0"/>
              <a:t>Opinions</a:t>
            </a:r>
            <a:r>
              <a:rPr lang="de-DE" dirty="0" smtClean="0"/>
              <a:t> on Carbon </a:t>
            </a:r>
            <a:r>
              <a:rPr lang="de-DE" dirty="0" err="1" smtClean="0"/>
              <a:t>neutrality</a:t>
            </a:r>
            <a:endParaRPr lang="en-GB" dirty="0"/>
          </a:p>
        </p:txBody>
      </p:sp>
    </p:spTree>
    <p:extLst>
      <p:ext uri="{BB962C8B-B14F-4D97-AF65-F5344CB8AC3E}">
        <p14:creationId xmlns:p14="http://schemas.microsoft.com/office/powerpoint/2010/main" xmlns="" val="406495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In </a:t>
            </a:r>
            <a:r>
              <a:rPr lang="de-DE" dirty="0" err="1" smtClean="0"/>
              <a:t>common</a:t>
            </a:r>
            <a:r>
              <a:rPr lang="de-DE" dirty="0" smtClean="0"/>
              <a:t> </a:t>
            </a:r>
            <a:r>
              <a:rPr lang="de-DE" dirty="0" err="1" smtClean="0"/>
              <a:t>use</a:t>
            </a:r>
            <a:r>
              <a:rPr lang="de-DE" dirty="0" smtClean="0"/>
              <a:t> „</a:t>
            </a:r>
            <a:r>
              <a:rPr lang="de-DE" dirty="0" err="1" smtClean="0"/>
              <a:t>carbon</a:t>
            </a:r>
            <a:r>
              <a:rPr lang="de-DE" dirty="0" smtClean="0"/>
              <a:t> </a:t>
            </a:r>
            <a:r>
              <a:rPr lang="de-DE" dirty="0" err="1" smtClean="0"/>
              <a:t>neutrality</a:t>
            </a:r>
            <a:r>
              <a:rPr lang="de-DE" dirty="0" smtClean="0"/>
              <a:t>“ </a:t>
            </a:r>
            <a:r>
              <a:rPr lang="de-DE" dirty="0" err="1" smtClean="0"/>
              <a:t>is</a:t>
            </a:r>
            <a:r>
              <a:rPr lang="de-DE" dirty="0" smtClean="0"/>
              <a:t> </a:t>
            </a:r>
            <a:r>
              <a:rPr lang="de-DE" dirty="0" err="1" smtClean="0"/>
              <a:t>meant</a:t>
            </a:r>
            <a:r>
              <a:rPr lang="de-DE" dirty="0" smtClean="0"/>
              <a:t> </a:t>
            </a:r>
            <a:r>
              <a:rPr lang="de-DE" dirty="0" err="1" smtClean="0"/>
              <a:t>as</a:t>
            </a:r>
            <a:r>
              <a:rPr lang="de-DE" dirty="0" smtClean="0"/>
              <a:t> „</a:t>
            </a:r>
            <a:r>
              <a:rPr lang="de-DE" dirty="0" err="1" smtClean="0">
                <a:solidFill>
                  <a:srgbClr val="FF0000"/>
                </a:solidFill>
              </a:rPr>
              <a:t>climate</a:t>
            </a:r>
            <a:r>
              <a:rPr lang="de-DE" dirty="0" smtClean="0">
                <a:solidFill>
                  <a:srgbClr val="FF0000"/>
                </a:solidFill>
              </a:rPr>
              <a:t> </a:t>
            </a:r>
            <a:r>
              <a:rPr lang="de-DE" dirty="0" err="1" smtClean="0">
                <a:solidFill>
                  <a:srgbClr val="FF0000"/>
                </a:solidFill>
              </a:rPr>
              <a:t>neutrality</a:t>
            </a:r>
            <a:r>
              <a:rPr lang="de-DE" dirty="0" smtClean="0"/>
              <a:t>“. This </a:t>
            </a:r>
            <a:r>
              <a:rPr lang="de-DE" dirty="0" err="1" smtClean="0"/>
              <a:t>is</a:t>
            </a:r>
            <a:r>
              <a:rPr lang="de-DE" dirty="0" smtClean="0"/>
              <a:t> </a:t>
            </a:r>
            <a:r>
              <a:rPr lang="de-DE" dirty="0" err="1" smtClean="0"/>
              <a:t>wrong</a:t>
            </a:r>
            <a:r>
              <a:rPr lang="de-DE" dirty="0" smtClean="0"/>
              <a:t> </a:t>
            </a:r>
            <a:r>
              <a:rPr lang="de-DE" dirty="0" err="1" smtClean="0"/>
              <a:t>as</a:t>
            </a:r>
            <a:r>
              <a:rPr lang="de-DE" dirty="0" smtClean="0"/>
              <a:t> </a:t>
            </a:r>
            <a:r>
              <a:rPr lang="de-DE" dirty="0" err="1" smtClean="0"/>
              <a:t>the</a:t>
            </a:r>
            <a:r>
              <a:rPr lang="de-DE" dirty="0" smtClean="0"/>
              <a:t> </a:t>
            </a:r>
            <a:r>
              <a:rPr lang="de-DE" dirty="0" err="1" smtClean="0"/>
              <a:t>climate</a:t>
            </a:r>
            <a:r>
              <a:rPr lang="de-DE" dirty="0" smtClean="0"/>
              <a:t> </a:t>
            </a:r>
            <a:r>
              <a:rPr lang="de-DE" dirty="0" err="1" smtClean="0"/>
              <a:t>does</a:t>
            </a:r>
            <a:r>
              <a:rPr lang="de-DE" dirty="0" smtClean="0"/>
              <a:t> not </a:t>
            </a:r>
            <a:r>
              <a:rPr lang="de-DE" dirty="0" err="1" smtClean="0"/>
              <a:t>differentiate</a:t>
            </a:r>
            <a:r>
              <a:rPr lang="de-DE" dirty="0" smtClean="0"/>
              <a:t> </a:t>
            </a:r>
            <a:r>
              <a:rPr lang="de-DE" dirty="0" err="1" smtClean="0"/>
              <a:t>between</a:t>
            </a:r>
            <a:r>
              <a:rPr lang="de-DE" dirty="0" smtClean="0"/>
              <a:t> CO</a:t>
            </a:r>
            <a:r>
              <a:rPr lang="de-DE" baseline="-25000" dirty="0" smtClean="0"/>
              <a:t>2</a:t>
            </a:r>
            <a:r>
              <a:rPr lang="de-DE" dirty="0" smtClean="0"/>
              <a:t> </a:t>
            </a:r>
            <a:r>
              <a:rPr lang="de-DE" dirty="0" err="1" smtClean="0"/>
              <a:t>from</a:t>
            </a:r>
            <a:r>
              <a:rPr lang="de-DE" dirty="0" smtClean="0"/>
              <a:t> </a:t>
            </a:r>
            <a:r>
              <a:rPr lang="de-DE" dirty="0" err="1" smtClean="0"/>
              <a:t>biological</a:t>
            </a:r>
            <a:r>
              <a:rPr lang="de-DE" dirty="0" smtClean="0"/>
              <a:t> </a:t>
            </a:r>
            <a:r>
              <a:rPr lang="de-DE" dirty="0" err="1" smtClean="0"/>
              <a:t>and</a:t>
            </a:r>
            <a:r>
              <a:rPr lang="de-DE" dirty="0" smtClean="0"/>
              <a:t> </a:t>
            </a:r>
            <a:r>
              <a:rPr lang="de-DE" smtClean="0"/>
              <a:t>that</a:t>
            </a:r>
            <a:r>
              <a:rPr lang="de-DE" dirty="0" smtClean="0"/>
              <a:t> </a:t>
            </a:r>
            <a:r>
              <a:rPr lang="de-DE" dirty="0" err="1" smtClean="0"/>
              <a:t>from</a:t>
            </a:r>
            <a:r>
              <a:rPr lang="de-DE" dirty="0" smtClean="0"/>
              <a:t> fossil </a:t>
            </a:r>
            <a:r>
              <a:rPr lang="de-DE" dirty="0" err="1" smtClean="0"/>
              <a:t>sources</a:t>
            </a:r>
            <a:r>
              <a:rPr lang="de-DE" dirty="0" smtClean="0"/>
              <a:t>.</a:t>
            </a:r>
          </a:p>
          <a:p>
            <a:r>
              <a:rPr lang="de-DE" dirty="0" smtClean="0"/>
              <a:t>Also, </a:t>
            </a:r>
            <a:r>
              <a:rPr lang="de-DE" dirty="0" err="1" smtClean="0"/>
              <a:t>carbon</a:t>
            </a:r>
            <a:r>
              <a:rPr lang="de-DE" dirty="0" smtClean="0"/>
              <a:t> </a:t>
            </a:r>
            <a:r>
              <a:rPr lang="de-DE" dirty="0" err="1" smtClean="0"/>
              <a:t>neutrality</a:t>
            </a:r>
            <a:r>
              <a:rPr lang="de-DE" dirty="0" smtClean="0"/>
              <a:t> </a:t>
            </a:r>
            <a:r>
              <a:rPr lang="de-DE" dirty="0" err="1" smtClean="0"/>
              <a:t>is</a:t>
            </a:r>
            <a:r>
              <a:rPr lang="de-DE" dirty="0" smtClean="0"/>
              <a:t> </a:t>
            </a:r>
            <a:r>
              <a:rPr lang="de-DE" dirty="0" err="1" smtClean="0"/>
              <a:t>only</a:t>
            </a:r>
            <a:r>
              <a:rPr lang="de-DE" dirty="0" smtClean="0"/>
              <a:t> </a:t>
            </a:r>
            <a:r>
              <a:rPr lang="de-DE" dirty="0" err="1" smtClean="0"/>
              <a:t>achieved</a:t>
            </a:r>
            <a:r>
              <a:rPr lang="de-DE" dirty="0" smtClean="0"/>
              <a:t> </a:t>
            </a:r>
            <a:r>
              <a:rPr lang="de-DE" dirty="0" err="1" smtClean="0"/>
              <a:t>under</a:t>
            </a:r>
            <a:r>
              <a:rPr lang="de-DE" dirty="0" smtClean="0"/>
              <a:t> </a:t>
            </a:r>
            <a:r>
              <a:rPr lang="de-DE" dirty="0" err="1" smtClean="0"/>
              <a:t>steady</a:t>
            </a:r>
            <a:r>
              <a:rPr lang="de-DE" dirty="0" smtClean="0"/>
              <a:t> </a:t>
            </a:r>
            <a:r>
              <a:rPr lang="de-DE" dirty="0" err="1" smtClean="0"/>
              <a:t>state</a:t>
            </a:r>
            <a:r>
              <a:rPr lang="de-DE" dirty="0" smtClean="0"/>
              <a:t> </a:t>
            </a:r>
            <a:r>
              <a:rPr lang="de-DE" dirty="0" err="1" smtClean="0"/>
              <a:t>conditions</a:t>
            </a:r>
            <a:r>
              <a:rPr lang="de-DE" dirty="0" smtClean="0"/>
              <a:t> </a:t>
            </a:r>
            <a:r>
              <a:rPr lang="de-DE" dirty="0" err="1" smtClean="0"/>
              <a:t>which</a:t>
            </a:r>
            <a:r>
              <a:rPr lang="de-DE" dirty="0" smtClean="0"/>
              <a:t> </a:t>
            </a:r>
            <a:r>
              <a:rPr lang="de-DE" dirty="0" err="1" smtClean="0"/>
              <a:t>are</a:t>
            </a:r>
            <a:r>
              <a:rPr lang="de-DE" dirty="0" smtClean="0"/>
              <a:t> not </a:t>
            </a:r>
            <a:r>
              <a:rPr lang="de-DE" dirty="0" err="1" smtClean="0"/>
              <a:t>given</a:t>
            </a:r>
            <a:r>
              <a:rPr lang="de-DE" dirty="0" smtClean="0"/>
              <a:t> </a:t>
            </a:r>
            <a:r>
              <a:rPr lang="de-DE" dirty="0" err="1" smtClean="0"/>
              <a:t>with</a:t>
            </a:r>
            <a:r>
              <a:rPr lang="de-DE" dirty="0" smtClean="0"/>
              <a:t> </a:t>
            </a:r>
            <a:r>
              <a:rPr lang="de-DE" dirty="0" err="1" smtClean="0"/>
              <a:t>increasing</a:t>
            </a:r>
            <a:r>
              <a:rPr lang="de-DE" dirty="0" smtClean="0"/>
              <a:t> </a:t>
            </a:r>
            <a:r>
              <a:rPr lang="de-DE" dirty="0" err="1" smtClean="0"/>
              <a:t>energy</a:t>
            </a:r>
            <a:r>
              <a:rPr lang="de-DE" dirty="0" smtClean="0"/>
              <a:t> </a:t>
            </a:r>
            <a:r>
              <a:rPr lang="de-DE" dirty="0" err="1" smtClean="0"/>
              <a:t>production</a:t>
            </a:r>
            <a:r>
              <a:rPr lang="de-DE" dirty="0" smtClean="0"/>
              <a:t> </a:t>
            </a:r>
            <a:r>
              <a:rPr lang="de-DE" dirty="0" err="1" smtClean="0"/>
              <a:t>rates</a:t>
            </a:r>
            <a:r>
              <a:rPr lang="de-DE" dirty="0" smtClean="0"/>
              <a:t>.</a:t>
            </a:r>
          </a:p>
          <a:p>
            <a:r>
              <a:rPr lang="de-DE" dirty="0" smtClean="0"/>
              <a:t>Even </a:t>
            </a:r>
            <a:r>
              <a:rPr lang="de-DE" dirty="0" err="1" smtClean="0"/>
              <a:t>with</a:t>
            </a:r>
            <a:r>
              <a:rPr lang="de-DE" dirty="0" smtClean="0"/>
              <a:t> </a:t>
            </a:r>
            <a:r>
              <a:rPr lang="de-DE" dirty="0" err="1" smtClean="0"/>
              <a:t>constant</a:t>
            </a:r>
            <a:r>
              <a:rPr lang="de-DE" dirty="0" smtClean="0"/>
              <a:t> </a:t>
            </a:r>
            <a:r>
              <a:rPr lang="de-DE" dirty="0" err="1" smtClean="0"/>
              <a:t>energy</a:t>
            </a:r>
            <a:r>
              <a:rPr lang="de-DE" dirty="0" smtClean="0"/>
              <a:t> </a:t>
            </a:r>
            <a:r>
              <a:rPr lang="de-DE" dirty="0" err="1" smtClean="0"/>
              <a:t>production</a:t>
            </a:r>
            <a:r>
              <a:rPr lang="de-DE" dirty="0" smtClean="0"/>
              <a:t> </a:t>
            </a:r>
            <a:r>
              <a:rPr lang="de-DE" dirty="0" err="1" smtClean="0"/>
              <a:t>it</a:t>
            </a:r>
            <a:r>
              <a:rPr lang="de-DE" dirty="0" smtClean="0"/>
              <a:t> </a:t>
            </a:r>
            <a:r>
              <a:rPr lang="de-DE" dirty="0" err="1" smtClean="0"/>
              <a:t>takes</a:t>
            </a:r>
            <a:r>
              <a:rPr lang="de-DE" dirty="0" smtClean="0"/>
              <a:t> a </a:t>
            </a:r>
            <a:r>
              <a:rPr lang="de-DE" dirty="0" err="1" smtClean="0"/>
              <a:t>long</a:t>
            </a:r>
            <a:r>
              <a:rPr lang="de-DE" dirty="0" smtClean="0"/>
              <a:t> time (</a:t>
            </a:r>
            <a:r>
              <a:rPr lang="de-DE" dirty="0" err="1" smtClean="0"/>
              <a:t>years</a:t>
            </a:r>
            <a:r>
              <a:rPr lang="de-DE" dirty="0" smtClean="0"/>
              <a:t> </a:t>
            </a:r>
            <a:r>
              <a:rPr lang="de-DE" dirty="0" err="1" smtClean="0"/>
              <a:t>or</a:t>
            </a:r>
            <a:r>
              <a:rPr lang="de-DE" dirty="0" smtClean="0"/>
              <a:t> </a:t>
            </a:r>
            <a:r>
              <a:rPr lang="de-DE" dirty="0" err="1" smtClean="0"/>
              <a:t>even</a:t>
            </a:r>
            <a:r>
              <a:rPr lang="de-DE" dirty="0" smtClean="0"/>
              <a:t> </a:t>
            </a:r>
            <a:r>
              <a:rPr lang="de-DE" dirty="0" err="1" smtClean="0"/>
              <a:t>decades</a:t>
            </a:r>
            <a:r>
              <a:rPr lang="de-DE" dirty="0" smtClean="0"/>
              <a:t>) </a:t>
            </a:r>
            <a:r>
              <a:rPr lang="de-DE" dirty="0" err="1" smtClean="0"/>
              <a:t>to</a:t>
            </a:r>
            <a:r>
              <a:rPr lang="de-DE" dirty="0" smtClean="0"/>
              <a:t> </a:t>
            </a:r>
            <a:r>
              <a:rPr lang="de-DE" dirty="0" err="1" smtClean="0"/>
              <a:t>reach</a:t>
            </a:r>
            <a:r>
              <a:rPr lang="de-DE" dirty="0" smtClean="0"/>
              <a:t> a </a:t>
            </a:r>
            <a:r>
              <a:rPr lang="de-DE" dirty="0" err="1" smtClean="0"/>
              <a:t>steady</a:t>
            </a:r>
            <a:r>
              <a:rPr lang="de-DE" dirty="0" smtClean="0"/>
              <a:t> </a:t>
            </a:r>
            <a:r>
              <a:rPr lang="de-DE" dirty="0" err="1" smtClean="0"/>
              <a:t>state</a:t>
            </a:r>
            <a:r>
              <a:rPr lang="de-DE" dirty="0" smtClean="0"/>
              <a:t>.</a:t>
            </a:r>
          </a:p>
          <a:p>
            <a:endParaRPr lang="en-GB" dirty="0"/>
          </a:p>
        </p:txBody>
      </p:sp>
      <p:sp>
        <p:nvSpPr>
          <p:cNvPr id="3" name="Titel 2"/>
          <p:cNvSpPr>
            <a:spLocks noGrp="1"/>
          </p:cNvSpPr>
          <p:nvPr>
            <p:ph type="title"/>
          </p:nvPr>
        </p:nvSpPr>
        <p:spPr/>
        <p:txBody>
          <a:bodyPr>
            <a:normAutofit/>
          </a:bodyPr>
          <a:lstStyle/>
          <a:p>
            <a:r>
              <a:rPr lang="de-DE" sz="3200" dirty="0"/>
              <a:t>Carbon </a:t>
            </a:r>
            <a:r>
              <a:rPr lang="de-DE" sz="3200" dirty="0" err="1" smtClean="0"/>
              <a:t>neutrality</a:t>
            </a:r>
            <a:r>
              <a:rPr lang="de-DE" sz="3200" dirty="0" smtClean="0"/>
              <a:t> – a </a:t>
            </a:r>
            <a:r>
              <a:rPr lang="de-DE" sz="3200" dirty="0" err="1" smtClean="0"/>
              <a:t>misunderstanding</a:t>
            </a:r>
            <a:endParaRPr lang="en-GB" sz="3200" dirty="0"/>
          </a:p>
        </p:txBody>
      </p:sp>
    </p:spTree>
    <p:extLst>
      <p:ext uri="{BB962C8B-B14F-4D97-AF65-F5344CB8AC3E}">
        <p14:creationId xmlns:p14="http://schemas.microsoft.com/office/powerpoint/2010/main" xmlns="" val="354686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xmlns="" val="1354653911"/>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normAutofit/>
          </a:bodyPr>
          <a:lstStyle/>
          <a:p>
            <a:pPr algn="ctr"/>
            <a:r>
              <a:rPr lang="en-US" sz="3200" dirty="0" smtClean="0"/>
              <a:t>CO</a:t>
            </a:r>
            <a:r>
              <a:rPr lang="en-US" sz="3200" baseline="-25000" dirty="0" smtClean="0"/>
              <a:t>2 </a:t>
            </a:r>
            <a:r>
              <a:rPr lang="en-US" sz="3200" dirty="0" smtClean="0"/>
              <a:t>release by various fuels</a:t>
            </a:r>
            <a:endParaRPr lang="en-GB" sz="3200" dirty="0"/>
          </a:p>
        </p:txBody>
      </p:sp>
      <p:sp>
        <p:nvSpPr>
          <p:cNvPr id="3" name="Fußzeilenplatzhalter 2"/>
          <p:cNvSpPr>
            <a:spLocks noGrp="1"/>
          </p:cNvSpPr>
          <p:nvPr>
            <p:ph type="ftr" sz="quarter" idx="11"/>
          </p:nvPr>
        </p:nvSpPr>
        <p:spPr/>
        <p:txBody>
          <a:bodyPr/>
          <a:lstStyle/>
          <a:p>
            <a:r>
              <a:rPr lang="en-GB" smtClean="0"/>
              <a:t>http://www.volker-quaschning.de/datserv/CO2-spez/index.php</a:t>
            </a:r>
            <a:endParaRPr lang="en-GB"/>
          </a:p>
        </p:txBody>
      </p:sp>
    </p:spTree>
    <p:extLst>
      <p:ext uri="{BB962C8B-B14F-4D97-AF65-F5344CB8AC3E}">
        <p14:creationId xmlns:p14="http://schemas.microsoft.com/office/powerpoint/2010/main" xmlns="" val="129669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r>
              <a:rPr lang="de-DE" sz="2400" dirty="0"/>
              <a:t>The </a:t>
            </a:r>
            <a:r>
              <a:rPr lang="de-DE" sz="2400" dirty="0" err="1"/>
              <a:t>assumption</a:t>
            </a:r>
            <a:r>
              <a:rPr lang="de-DE" sz="2400" dirty="0"/>
              <a:t> </a:t>
            </a:r>
            <a:r>
              <a:rPr lang="de-DE" sz="2400" dirty="0" err="1"/>
              <a:t>of</a:t>
            </a:r>
            <a:r>
              <a:rPr lang="de-DE" sz="2400" dirty="0"/>
              <a:t> </a:t>
            </a:r>
            <a:r>
              <a:rPr lang="de-DE" sz="2400" dirty="0" err="1"/>
              <a:t>carbon</a:t>
            </a:r>
            <a:r>
              <a:rPr lang="de-DE" sz="2400" dirty="0"/>
              <a:t> </a:t>
            </a:r>
            <a:r>
              <a:rPr lang="de-DE" sz="2400" dirty="0" err="1"/>
              <a:t>neutrality</a:t>
            </a:r>
            <a:r>
              <a:rPr lang="de-DE" sz="2400" dirty="0"/>
              <a:t> </a:t>
            </a:r>
            <a:r>
              <a:rPr lang="de-DE" sz="2400" dirty="0" err="1"/>
              <a:t>is</a:t>
            </a:r>
            <a:r>
              <a:rPr lang="de-DE" sz="2400" dirty="0"/>
              <a:t> a </a:t>
            </a:r>
            <a:r>
              <a:rPr lang="de-DE" sz="2400" dirty="0" err="1"/>
              <a:t>theoretical</a:t>
            </a:r>
            <a:r>
              <a:rPr lang="de-DE" sz="2400" dirty="0"/>
              <a:t> </a:t>
            </a:r>
            <a:r>
              <a:rPr lang="de-DE" sz="2400" dirty="0" err="1"/>
              <a:t>construct</a:t>
            </a:r>
            <a:r>
              <a:rPr lang="de-DE" sz="2400" dirty="0"/>
              <a:t> </a:t>
            </a:r>
            <a:r>
              <a:rPr lang="de-DE" sz="2400" dirty="0" err="1"/>
              <a:t>to</a:t>
            </a:r>
            <a:r>
              <a:rPr lang="de-DE" sz="2400" dirty="0"/>
              <a:t> </a:t>
            </a:r>
            <a:r>
              <a:rPr lang="de-DE" sz="2400" dirty="0" err="1"/>
              <a:t>reduce</a:t>
            </a:r>
            <a:r>
              <a:rPr lang="de-DE" sz="2400" dirty="0"/>
              <a:t> </a:t>
            </a:r>
            <a:r>
              <a:rPr lang="de-DE" sz="2400" dirty="0" err="1"/>
              <a:t>the</a:t>
            </a:r>
            <a:r>
              <a:rPr lang="de-DE" sz="2400" dirty="0"/>
              <a:t> </a:t>
            </a:r>
            <a:r>
              <a:rPr lang="de-DE" sz="2400" dirty="0" err="1"/>
              <a:t>calculated</a:t>
            </a:r>
            <a:r>
              <a:rPr lang="de-DE" sz="2400" dirty="0"/>
              <a:t> </a:t>
            </a:r>
            <a:r>
              <a:rPr lang="de-DE" sz="2400" dirty="0" err="1"/>
              <a:t>emission</a:t>
            </a:r>
            <a:r>
              <a:rPr lang="de-DE" sz="2400" dirty="0"/>
              <a:t> </a:t>
            </a:r>
            <a:r>
              <a:rPr lang="de-DE" sz="2400" dirty="0" err="1" smtClean="0"/>
              <a:t>figures</a:t>
            </a:r>
            <a:r>
              <a:rPr lang="de-DE" sz="2400" dirty="0" smtClean="0"/>
              <a:t>.</a:t>
            </a:r>
          </a:p>
          <a:p>
            <a:endParaRPr lang="de-DE" sz="2400" dirty="0" smtClean="0"/>
          </a:p>
          <a:p>
            <a:r>
              <a:rPr lang="de-DE" sz="2400" dirty="0" err="1" smtClean="0"/>
              <a:t>Energy</a:t>
            </a:r>
            <a:r>
              <a:rPr lang="de-DE" sz="2400" dirty="0" smtClean="0"/>
              <a:t> </a:t>
            </a:r>
            <a:r>
              <a:rPr lang="de-DE" sz="2400" dirty="0" err="1" smtClean="0"/>
              <a:t>production</a:t>
            </a:r>
            <a:r>
              <a:rPr lang="de-DE" sz="2400" dirty="0" smtClean="0"/>
              <a:t> </a:t>
            </a:r>
            <a:r>
              <a:rPr lang="de-DE" sz="2400" dirty="0" err="1" smtClean="0"/>
              <a:t>by</a:t>
            </a:r>
            <a:r>
              <a:rPr lang="de-DE" sz="2400" dirty="0" smtClean="0"/>
              <a:t> </a:t>
            </a:r>
            <a:r>
              <a:rPr lang="de-DE" sz="2400" dirty="0" err="1" smtClean="0"/>
              <a:t>biomass</a:t>
            </a:r>
            <a:r>
              <a:rPr lang="de-DE" sz="2400" dirty="0" smtClean="0"/>
              <a:t> </a:t>
            </a:r>
            <a:r>
              <a:rPr lang="de-DE" sz="2400" dirty="0" err="1" smtClean="0"/>
              <a:t>does</a:t>
            </a:r>
            <a:r>
              <a:rPr lang="de-DE" sz="2400" dirty="0" smtClean="0"/>
              <a:t> not </a:t>
            </a:r>
            <a:r>
              <a:rPr lang="de-DE" sz="2400" dirty="0" err="1" smtClean="0"/>
              <a:t>reduce</a:t>
            </a:r>
            <a:r>
              <a:rPr lang="de-DE" sz="2400" dirty="0" smtClean="0"/>
              <a:t> </a:t>
            </a:r>
            <a:r>
              <a:rPr lang="de-DE" sz="2400" dirty="0" err="1" smtClean="0"/>
              <a:t>the</a:t>
            </a:r>
            <a:r>
              <a:rPr lang="de-DE" sz="2400" dirty="0" smtClean="0"/>
              <a:t> </a:t>
            </a:r>
            <a:r>
              <a:rPr lang="de-DE" sz="2400" dirty="0" err="1" smtClean="0"/>
              <a:t>release</a:t>
            </a:r>
            <a:r>
              <a:rPr lang="de-DE" sz="2400" dirty="0" smtClean="0"/>
              <a:t> </a:t>
            </a:r>
            <a:r>
              <a:rPr lang="de-DE" sz="2400" dirty="0" err="1" smtClean="0"/>
              <a:t>of</a:t>
            </a:r>
            <a:r>
              <a:rPr lang="de-DE" sz="2400" dirty="0" smtClean="0"/>
              <a:t> </a:t>
            </a:r>
            <a:r>
              <a:rPr lang="de-DE" sz="2400" dirty="0" err="1" smtClean="0"/>
              <a:t>greenhouse</a:t>
            </a:r>
            <a:r>
              <a:rPr lang="de-DE" sz="2400" dirty="0" smtClean="0"/>
              <a:t> </a:t>
            </a:r>
            <a:r>
              <a:rPr lang="de-DE" sz="2400" dirty="0" err="1" smtClean="0"/>
              <a:t>gases</a:t>
            </a:r>
            <a:r>
              <a:rPr lang="de-DE" sz="2400" dirty="0" smtClean="0"/>
              <a:t> but </a:t>
            </a:r>
            <a:r>
              <a:rPr lang="de-DE" sz="2400" dirty="0" err="1" smtClean="0"/>
              <a:t>leads</a:t>
            </a:r>
            <a:r>
              <a:rPr lang="de-DE" sz="2400" dirty="0" smtClean="0"/>
              <a:t> </a:t>
            </a:r>
            <a:r>
              <a:rPr lang="de-DE" sz="2400" dirty="0" err="1" smtClean="0"/>
              <a:t>to</a:t>
            </a:r>
            <a:r>
              <a:rPr lang="de-DE" sz="2400" dirty="0" smtClean="0"/>
              <a:t> an </a:t>
            </a:r>
            <a:r>
              <a:rPr lang="de-DE" sz="2400" dirty="0" err="1" smtClean="0"/>
              <a:t>increase</a:t>
            </a:r>
            <a:r>
              <a:rPr lang="de-DE" sz="2400" dirty="0" smtClean="0"/>
              <a:t> </a:t>
            </a:r>
            <a:r>
              <a:rPr lang="de-DE" sz="2400" dirty="0" err="1" smtClean="0"/>
              <a:t>because</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low</a:t>
            </a:r>
            <a:r>
              <a:rPr lang="de-DE" sz="2400" dirty="0" smtClean="0"/>
              <a:t> </a:t>
            </a:r>
            <a:r>
              <a:rPr lang="de-DE" sz="2400" dirty="0" err="1" smtClean="0"/>
              <a:t>efficiency</a:t>
            </a:r>
            <a:r>
              <a:rPr lang="de-DE" dirty="0" smtClean="0"/>
              <a:t>.</a:t>
            </a:r>
          </a:p>
          <a:p>
            <a:endParaRPr lang="de-DE" dirty="0"/>
          </a:p>
          <a:p>
            <a:r>
              <a:rPr lang="de-DE" sz="2400" dirty="0" err="1" smtClean="0"/>
              <a:t>Biomass</a:t>
            </a:r>
            <a:r>
              <a:rPr lang="de-DE" sz="2400" dirty="0" smtClean="0"/>
              <a:t> </a:t>
            </a:r>
            <a:r>
              <a:rPr lang="de-DE" sz="2400" dirty="0" err="1" smtClean="0"/>
              <a:t>burning</a:t>
            </a:r>
            <a:r>
              <a:rPr lang="de-DE" sz="2400" dirty="0" smtClean="0"/>
              <a:t> </a:t>
            </a:r>
            <a:r>
              <a:rPr lang="de-DE" sz="2400" dirty="0" err="1" smtClean="0"/>
              <a:t>has</a:t>
            </a:r>
            <a:r>
              <a:rPr lang="de-DE" sz="2400" dirty="0" smtClean="0"/>
              <a:t> </a:t>
            </a:r>
            <a:r>
              <a:rPr lang="de-DE" sz="2400" dirty="0" err="1" smtClean="0"/>
              <a:t>severe</a:t>
            </a:r>
            <a:r>
              <a:rPr lang="de-DE" sz="2400" dirty="0" smtClean="0"/>
              <a:t> </a:t>
            </a:r>
            <a:r>
              <a:rPr lang="de-DE" sz="2400" dirty="0" err="1" smtClean="0"/>
              <a:t>effects</a:t>
            </a:r>
            <a:r>
              <a:rPr lang="de-DE" sz="2400" dirty="0" smtClean="0"/>
              <a:t> on </a:t>
            </a:r>
            <a:r>
              <a:rPr lang="de-DE" sz="2400" dirty="0" err="1" smtClean="0"/>
              <a:t>the</a:t>
            </a:r>
            <a:r>
              <a:rPr lang="de-DE" sz="2400" dirty="0" smtClean="0"/>
              <a:t> </a:t>
            </a:r>
            <a:r>
              <a:rPr lang="de-DE" sz="2400" dirty="0" err="1" smtClean="0"/>
              <a:t>environment</a:t>
            </a:r>
            <a:r>
              <a:rPr lang="de-DE" dirty="0" smtClean="0"/>
              <a:t>.</a:t>
            </a:r>
          </a:p>
          <a:p>
            <a:endParaRPr lang="de-DE" sz="2400" dirty="0" smtClean="0"/>
          </a:p>
          <a:p>
            <a:r>
              <a:rPr lang="de-DE" sz="2400" dirty="0" smtClean="0"/>
              <a:t>The </a:t>
            </a:r>
            <a:r>
              <a:rPr lang="de-DE" sz="2400" dirty="0" err="1" smtClean="0"/>
              <a:t>preference</a:t>
            </a:r>
            <a:r>
              <a:rPr lang="de-DE" sz="2400" dirty="0" smtClean="0"/>
              <a:t> </a:t>
            </a:r>
            <a:r>
              <a:rPr lang="de-DE" sz="2400" dirty="0" err="1" smtClean="0"/>
              <a:t>for</a:t>
            </a:r>
            <a:r>
              <a:rPr lang="de-DE" sz="2400" dirty="0" smtClean="0"/>
              <a:t> </a:t>
            </a:r>
            <a:r>
              <a:rPr lang="de-DE" sz="2400" dirty="0" err="1" smtClean="0"/>
              <a:t>biomass</a:t>
            </a:r>
            <a:r>
              <a:rPr lang="de-DE" sz="2400" dirty="0" smtClean="0"/>
              <a:t> </a:t>
            </a:r>
            <a:r>
              <a:rPr lang="de-DE" sz="2400" dirty="0" err="1" smtClean="0"/>
              <a:t>production</a:t>
            </a:r>
            <a:r>
              <a:rPr lang="de-DE" sz="2400" dirty="0" smtClean="0"/>
              <a:t> </a:t>
            </a:r>
            <a:r>
              <a:rPr lang="de-DE" sz="2400" dirty="0" err="1" smtClean="0"/>
              <a:t>causes</a:t>
            </a:r>
            <a:r>
              <a:rPr lang="de-DE" sz="2400" dirty="0" smtClean="0"/>
              <a:t> </a:t>
            </a:r>
            <a:r>
              <a:rPr lang="de-DE" sz="2400" dirty="0" err="1" smtClean="0"/>
              <a:t>wrong</a:t>
            </a:r>
            <a:r>
              <a:rPr lang="de-DE" sz="2400" dirty="0" smtClean="0"/>
              <a:t> </a:t>
            </a:r>
            <a:r>
              <a:rPr lang="de-DE" sz="2400" dirty="0" err="1" smtClean="0"/>
              <a:t>allocations</a:t>
            </a:r>
            <a:r>
              <a:rPr lang="de-DE" sz="2400" dirty="0" smtClean="0"/>
              <a:t> </a:t>
            </a:r>
            <a:r>
              <a:rPr lang="de-DE" sz="2400" dirty="0" err="1" smtClean="0"/>
              <a:t>of</a:t>
            </a:r>
            <a:r>
              <a:rPr lang="de-DE" sz="2400" dirty="0" smtClean="0"/>
              <a:t> </a:t>
            </a:r>
            <a:r>
              <a:rPr lang="de-DE" sz="2400" dirty="0" err="1" smtClean="0"/>
              <a:t>farm</a:t>
            </a:r>
            <a:r>
              <a:rPr lang="de-DE" sz="2400" dirty="0" smtClean="0"/>
              <a:t> </a:t>
            </a:r>
            <a:r>
              <a:rPr lang="de-DE" sz="2400" dirty="0" err="1" smtClean="0"/>
              <a:t>land</a:t>
            </a:r>
            <a:r>
              <a:rPr lang="de-DE" sz="2400" dirty="0" smtClean="0"/>
              <a:t> </a:t>
            </a:r>
            <a:r>
              <a:rPr lang="de-DE" sz="2400" dirty="0" err="1" smtClean="0"/>
              <a:t>and</a:t>
            </a:r>
            <a:r>
              <a:rPr lang="de-DE" sz="2400" dirty="0" smtClean="0"/>
              <a:t> </a:t>
            </a:r>
            <a:r>
              <a:rPr lang="de-DE" sz="2400" dirty="0" err="1" smtClean="0"/>
              <a:t>forests</a:t>
            </a:r>
            <a:r>
              <a:rPr lang="de-DE" sz="2400" smtClean="0"/>
              <a:t>.</a:t>
            </a:r>
            <a:endParaRPr lang="de-DE" sz="2400" dirty="0" smtClean="0"/>
          </a:p>
        </p:txBody>
      </p:sp>
      <p:sp>
        <p:nvSpPr>
          <p:cNvPr id="3" name="Titel 2"/>
          <p:cNvSpPr>
            <a:spLocks noGrp="1"/>
          </p:cNvSpPr>
          <p:nvPr>
            <p:ph type="title"/>
          </p:nvPr>
        </p:nvSpPr>
        <p:spPr/>
        <p:txBody>
          <a:bodyPr>
            <a:normAutofit/>
          </a:bodyPr>
          <a:lstStyle/>
          <a:p>
            <a:pPr algn="ctr"/>
            <a:r>
              <a:rPr lang="de-DE" sz="3200" dirty="0" smtClean="0"/>
              <a:t>Carbon </a:t>
            </a:r>
            <a:r>
              <a:rPr lang="de-DE" sz="3200" dirty="0" err="1" smtClean="0"/>
              <a:t>neutrality</a:t>
            </a:r>
            <a:r>
              <a:rPr lang="de-DE" sz="3200" dirty="0" smtClean="0"/>
              <a:t>?</a:t>
            </a:r>
            <a:endParaRPr lang="en-GB" sz="3200" dirty="0"/>
          </a:p>
        </p:txBody>
      </p:sp>
    </p:spTree>
    <p:extLst>
      <p:ext uri="{BB962C8B-B14F-4D97-AF65-F5344CB8AC3E}">
        <p14:creationId xmlns:p14="http://schemas.microsoft.com/office/powerpoint/2010/main" xmlns="" val="320270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086" y="1594236"/>
            <a:ext cx="8548378" cy="47870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pPr algn="ctr"/>
            <a:r>
              <a:rPr lang="de-DE" sz="3200" dirty="0" smtClean="0"/>
              <a:t>Wood </a:t>
            </a:r>
            <a:r>
              <a:rPr lang="de-DE" sz="3200" dirty="0" err="1" smtClean="0"/>
              <a:t>burning</a:t>
            </a:r>
            <a:r>
              <a:rPr lang="de-DE" sz="3200" dirty="0" smtClean="0"/>
              <a:t> </a:t>
            </a:r>
            <a:r>
              <a:rPr lang="de-DE" sz="3200" dirty="0" err="1" smtClean="0"/>
              <a:t>has</a:t>
            </a:r>
            <a:r>
              <a:rPr lang="de-DE" sz="3200" dirty="0" smtClean="0"/>
              <a:t> </a:t>
            </a:r>
            <a:r>
              <a:rPr lang="de-DE" sz="3200" dirty="0" err="1" smtClean="0"/>
              <a:t>side</a:t>
            </a:r>
            <a:r>
              <a:rPr lang="de-DE" sz="3200" dirty="0" smtClean="0"/>
              <a:t> </a:t>
            </a:r>
            <a:r>
              <a:rPr lang="de-DE" sz="3200" dirty="0" err="1" smtClean="0"/>
              <a:t>effects</a:t>
            </a:r>
            <a:r>
              <a:rPr lang="de-DE" sz="3200" dirty="0" smtClean="0"/>
              <a:t>..</a:t>
            </a:r>
            <a:endParaRPr lang="en-GB" sz="3200" dirty="0"/>
          </a:p>
        </p:txBody>
      </p:sp>
    </p:spTree>
    <p:extLst>
      <p:ext uri="{BB962C8B-B14F-4D97-AF65-F5344CB8AC3E}">
        <p14:creationId xmlns:p14="http://schemas.microsoft.com/office/powerpoint/2010/main" xmlns="" val="58670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548680"/>
            <a:ext cx="4790418"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el 1"/>
          <p:cNvSpPr>
            <a:spLocks noGrp="1"/>
          </p:cNvSpPr>
          <p:nvPr>
            <p:ph type="title"/>
          </p:nvPr>
        </p:nvSpPr>
        <p:spPr/>
        <p:txBody>
          <a:bodyPr/>
          <a:lstStyle/>
          <a:p>
            <a:endParaRPr lang="en-GB"/>
          </a:p>
        </p:txBody>
      </p:sp>
      <p:sp>
        <p:nvSpPr>
          <p:cNvPr id="4" name="Textfeld 3"/>
          <p:cNvSpPr txBox="1"/>
          <p:nvPr/>
        </p:nvSpPr>
        <p:spPr>
          <a:xfrm>
            <a:off x="31651" y="5423098"/>
            <a:ext cx="9112349" cy="1754326"/>
          </a:xfrm>
          <a:prstGeom prst="rect">
            <a:avLst/>
          </a:prstGeom>
          <a:noFill/>
        </p:spPr>
        <p:txBody>
          <a:bodyPr wrap="square" rtlCol="0">
            <a:spAutoFit/>
          </a:bodyPr>
          <a:lstStyle/>
          <a:p>
            <a:r>
              <a:rPr lang="en-GB" dirty="0"/>
              <a:t>Lethal: Scientists from King’s College London say burning wood generates particulates – minuscule particles that can raise the risk of heart disease, trigger asthma and shorten lives</a:t>
            </a:r>
            <a:br>
              <a:rPr lang="en-GB" dirty="0"/>
            </a:br>
            <a:r>
              <a:rPr lang="en-GB" dirty="0" smtClean="0">
                <a:hlinkClick r:id="rId3"/>
              </a:rPr>
              <a:t>http</a:t>
            </a:r>
            <a:r>
              <a:rPr lang="en-GB" dirty="0">
                <a:hlinkClick r:id="rId3"/>
              </a:rPr>
              <a:t>://www.dailymail.co.uk/news/article-2873942/Wood-burning-stoves-fuelling-rise-winter-smog-Levels-one-form-pollution-surge-colder-months.html#ixzz4HiGOS95R</a:t>
            </a:r>
            <a:r>
              <a:rPr lang="en-GB" dirty="0"/>
              <a:t> </a:t>
            </a:r>
            <a:br>
              <a:rPr lang="en-GB" dirty="0"/>
            </a:br>
            <a:endParaRPr lang="en-GB" dirty="0"/>
          </a:p>
          <a:p>
            <a:endParaRPr lang="en-GB" dirty="0"/>
          </a:p>
        </p:txBody>
      </p:sp>
    </p:spTree>
    <p:extLst>
      <p:ext uri="{BB962C8B-B14F-4D97-AF65-F5344CB8AC3E}">
        <p14:creationId xmlns:p14="http://schemas.microsoft.com/office/powerpoint/2010/main" xmlns="" val="8250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76872"/>
            <a:ext cx="8229600" cy="1143000"/>
          </a:xfrm>
        </p:spPr>
        <p:txBody>
          <a:bodyPr/>
          <a:lstStyle/>
          <a:p>
            <a:r>
              <a:rPr lang="de-DE" dirty="0" smtClean="0"/>
              <a:t>               …</a:t>
            </a:r>
            <a:r>
              <a:rPr lang="en-US" dirty="0" smtClean="0"/>
              <a:t>and</a:t>
            </a:r>
            <a:r>
              <a:rPr lang="de-DE" dirty="0" smtClean="0"/>
              <a:t> </a:t>
            </a:r>
            <a:r>
              <a:rPr lang="de-DE" dirty="0" err="1" smtClean="0"/>
              <a:t>ideology</a:t>
            </a:r>
            <a:endParaRPr lang="en-GB" dirty="0"/>
          </a:p>
        </p:txBody>
      </p:sp>
    </p:spTree>
    <p:extLst>
      <p:ext uri="{BB962C8B-B14F-4D97-AF65-F5344CB8AC3E}">
        <p14:creationId xmlns:p14="http://schemas.microsoft.com/office/powerpoint/2010/main" xmlns="" val="2792179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2234" y="1481138"/>
            <a:ext cx="6859532" cy="4525962"/>
          </a:xfrm>
        </p:spPr>
      </p:pic>
      <p:sp>
        <p:nvSpPr>
          <p:cNvPr id="2" name="Titel 1"/>
          <p:cNvSpPr>
            <a:spLocks noGrp="1"/>
          </p:cNvSpPr>
          <p:nvPr>
            <p:ph type="title"/>
          </p:nvPr>
        </p:nvSpPr>
        <p:spPr/>
        <p:txBody>
          <a:bodyPr>
            <a:normAutofit/>
          </a:bodyPr>
          <a:lstStyle/>
          <a:p>
            <a:r>
              <a:rPr lang="de-DE" sz="3200" dirty="0" err="1" smtClean="0"/>
              <a:t>How</a:t>
            </a:r>
            <a:r>
              <a:rPr lang="de-DE" sz="3200" dirty="0" smtClean="0"/>
              <a:t> </a:t>
            </a:r>
            <a:r>
              <a:rPr lang="de-DE" sz="3200" dirty="0" err="1" smtClean="0"/>
              <a:t>much</a:t>
            </a:r>
            <a:r>
              <a:rPr lang="de-DE" sz="3200" dirty="0" smtClean="0"/>
              <a:t> </a:t>
            </a:r>
            <a:r>
              <a:rPr lang="de-DE" sz="3200" dirty="0" err="1" smtClean="0"/>
              <a:t>land</a:t>
            </a:r>
            <a:r>
              <a:rPr lang="de-DE" sz="3200" dirty="0" smtClean="0"/>
              <a:t> </a:t>
            </a:r>
            <a:r>
              <a:rPr lang="de-DE" sz="3200" dirty="0" err="1" smtClean="0"/>
              <a:t>is</a:t>
            </a:r>
            <a:r>
              <a:rPr lang="de-DE" sz="3200" dirty="0" smtClean="0"/>
              <a:t> </a:t>
            </a:r>
            <a:r>
              <a:rPr lang="de-DE" sz="3200" dirty="0" err="1" smtClean="0"/>
              <a:t>allocated</a:t>
            </a:r>
            <a:r>
              <a:rPr lang="de-DE" sz="3200" dirty="0" smtClean="0"/>
              <a:t> </a:t>
            </a:r>
            <a:r>
              <a:rPr lang="de-DE" sz="3200" dirty="0" err="1" smtClean="0"/>
              <a:t>to</a:t>
            </a:r>
            <a:r>
              <a:rPr lang="de-DE" sz="3200" dirty="0" smtClean="0"/>
              <a:t> </a:t>
            </a:r>
            <a:r>
              <a:rPr lang="de-DE" sz="3200" dirty="0" err="1" smtClean="0"/>
              <a:t>biomass</a:t>
            </a:r>
            <a:r>
              <a:rPr lang="de-DE" sz="3200" dirty="0" smtClean="0"/>
              <a:t> </a:t>
            </a:r>
            <a:r>
              <a:rPr lang="de-DE" sz="3200" dirty="0" err="1" smtClean="0"/>
              <a:t>production</a:t>
            </a:r>
            <a:r>
              <a:rPr lang="de-DE" sz="3200" dirty="0" smtClean="0"/>
              <a:t> </a:t>
            </a:r>
            <a:r>
              <a:rPr lang="de-DE" sz="3200" dirty="0" err="1" smtClean="0"/>
              <a:t>for</a:t>
            </a:r>
            <a:r>
              <a:rPr lang="de-DE" sz="3200" dirty="0" smtClean="0"/>
              <a:t> </a:t>
            </a:r>
            <a:r>
              <a:rPr lang="de-DE" sz="3200" dirty="0" err="1" smtClean="0"/>
              <a:t>energy</a:t>
            </a:r>
            <a:r>
              <a:rPr lang="de-DE" sz="3200" dirty="0" smtClean="0"/>
              <a:t>?</a:t>
            </a:r>
            <a:endParaRPr lang="en-GB" sz="3200" dirty="0"/>
          </a:p>
        </p:txBody>
      </p:sp>
    </p:spTree>
    <p:extLst>
      <p:ext uri="{BB962C8B-B14F-4D97-AF65-F5344CB8AC3E}">
        <p14:creationId xmlns:p14="http://schemas.microsoft.com/office/powerpoint/2010/main" xmlns="" val="1029183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endParaRPr lang="de-DE" dirty="0" smtClean="0"/>
          </a:p>
          <a:p>
            <a:r>
              <a:rPr lang="de-DE" dirty="0" err="1" smtClean="0"/>
              <a:t>Climate</a:t>
            </a:r>
            <a:r>
              <a:rPr lang="de-DE" dirty="0" smtClean="0"/>
              <a:t> </a:t>
            </a:r>
            <a:r>
              <a:rPr lang="de-DE" dirty="0" err="1" smtClean="0"/>
              <a:t>neutrality</a:t>
            </a:r>
            <a:r>
              <a:rPr lang="de-DE" dirty="0" smtClean="0"/>
              <a:t> </a:t>
            </a:r>
            <a:r>
              <a:rPr lang="de-DE" dirty="0" err="1" smtClean="0"/>
              <a:t>of</a:t>
            </a:r>
            <a:r>
              <a:rPr lang="de-DE" dirty="0" smtClean="0"/>
              <a:t> </a:t>
            </a:r>
            <a:r>
              <a:rPr lang="de-DE" dirty="0" err="1" smtClean="0"/>
              <a:t>biomass</a:t>
            </a:r>
            <a:r>
              <a:rPr lang="de-DE" dirty="0" smtClean="0"/>
              <a:t> </a:t>
            </a:r>
            <a:r>
              <a:rPr lang="de-DE" dirty="0" err="1" smtClean="0"/>
              <a:t>is</a:t>
            </a:r>
            <a:r>
              <a:rPr lang="de-DE" dirty="0" smtClean="0"/>
              <a:t> a </a:t>
            </a:r>
            <a:r>
              <a:rPr lang="de-DE" b="1" dirty="0" err="1" smtClean="0">
                <a:solidFill>
                  <a:srgbClr val="00B050"/>
                </a:solidFill>
              </a:rPr>
              <a:t>myth</a:t>
            </a:r>
            <a:r>
              <a:rPr lang="de-DE" dirty="0" smtClean="0"/>
              <a:t>, </a:t>
            </a:r>
            <a:r>
              <a:rPr lang="de-DE" dirty="0" err="1" smtClean="0"/>
              <a:t>may</a:t>
            </a:r>
            <a:r>
              <a:rPr lang="de-DE" dirty="0" smtClean="0"/>
              <a:t> </a:t>
            </a:r>
            <a:r>
              <a:rPr lang="de-DE" dirty="0" err="1" smtClean="0"/>
              <a:t>be</a:t>
            </a:r>
            <a:r>
              <a:rPr lang="de-DE" dirty="0" smtClean="0"/>
              <a:t> a </a:t>
            </a:r>
            <a:r>
              <a:rPr lang="de-DE" b="1" dirty="0" smtClean="0">
                <a:solidFill>
                  <a:srgbClr val="FF0000"/>
                </a:solidFill>
              </a:rPr>
              <a:t>fake</a:t>
            </a:r>
            <a:endParaRPr lang="en-GB" b="1" dirty="0">
              <a:solidFill>
                <a:srgbClr val="FF0000"/>
              </a:solidFill>
            </a:endParaRPr>
          </a:p>
        </p:txBody>
      </p:sp>
      <p:sp>
        <p:nvSpPr>
          <p:cNvPr id="3" name="Titel 2"/>
          <p:cNvSpPr>
            <a:spLocks noGrp="1"/>
          </p:cNvSpPr>
          <p:nvPr>
            <p:ph type="title"/>
          </p:nvPr>
        </p:nvSpPr>
        <p:spPr/>
        <p:txBody>
          <a:bodyPr/>
          <a:lstStyle/>
          <a:p>
            <a:endParaRPr lang="en-GB"/>
          </a:p>
        </p:txBody>
      </p:sp>
    </p:spTree>
    <p:extLst>
      <p:ext uri="{BB962C8B-B14F-4D97-AF65-F5344CB8AC3E}">
        <p14:creationId xmlns:p14="http://schemas.microsoft.com/office/powerpoint/2010/main" xmlns="" val="2502814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err="1" smtClean="0"/>
              <a:t>Nuclear</a:t>
            </a:r>
            <a:r>
              <a:rPr lang="de-DE" dirty="0" smtClean="0"/>
              <a:t> </a:t>
            </a:r>
            <a:r>
              <a:rPr lang="de-DE" dirty="0" err="1" smtClean="0"/>
              <a:t>energy</a:t>
            </a:r>
            <a:r>
              <a:rPr lang="de-DE" dirty="0" smtClean="0"/>
              <a:t> </a:t>
            </a:r>
            <a:r>
              <a:rPr lang="de-DE" dirty="0" err="1" smtClean="0"/>
              <a:t>does</a:t>
            </a:r>
            <a:r>
              <a:rPr lang="de-DE" dirty="0" smtClean="0"/>
              <a:t> not </a:t>
            </a:r>
            <a:r>
              <a:rPr lang="de-DE" dirty="0" err="1" smtClean="0"/>
              <a:t>produce</a:t>
            </a:r>
            <a:r>
              <a:rPr lang="de-DE" dirty="0" smtClean="0"/>
              <a:t> </a:t>
            </a:r>
            <a:r>
              <a:rPr lang="de-DE" dirty="0" err="1" smtClean="0"/>
              <a:t>greenhouse</a:t>
            </a:r>
            <a:r>
              <a:rPr lang="de-DE" dirty="0" smtClean="0"/>
              <a:t> </a:t>
            </a:r>
            <a:r>
              <a:rPr lang="de-DE" dirty="0" err="1" smtClean="0"/>
              <a:t>gases</a:t>
            </a:r>
            <a:r>
              <a:rPr lang="de-DE" dirty="0" smtClean="0"/>
              <a:t> but „</a:t>
            </a:r>
            <a:r>
              <a:rPr lang="de-DE" dirty="0" err="1" smtClean="0"/>
              <a:t>grey</a:t>
            </a:r>
            <a:r>
              <a:rPr lang="de-DE" dirty="0" smtClean="0"/>
              <a:t> </a:t>
            </a:r>
            <a:r>
              <a:rPr lang="de-DE" dirty="0" err="1" smtClean="0"/>
              <a:t>energy</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taken</a:t>
            </a:r>
            <a:r>
              <a:rPr lang="de-DE" dirty="0" smtClean="0"/>
              <a:t> </a:t>
            </a:r>
            <a:r>
              <a:rPr lang="de-DE" dirty="0" err="1" smtClean="0"/>
              <a:t>into</a:t>
            </a:r>
            <a:r>
              <a:rPr lang="de-DE" dirty="0" smtClean="0"/>
              <a:t> </a:t>
            </a:r>
            <a:r>
              <a:rPr lang="de-DE" dirty="0" err="1" smtClean="0"/>
              <a:t>account</a:t>
            </a:r>
            <a:r>
              <a:rPr lang="de-DE" dirty="0" smtClean="0"/>
              <a:t>.</a:t>
            </a:r>
          </a:p>
          <a:p>
            <a:r>
              <a:rPr lang="de-DE" sz="4000" b="1" i="1" dirty="0" smtClean="0">
                <a:solidFill>
                  <a:srgbClr val="FF0000"/>
                </a:solidFill>
              </a:rPr>
              <a:t>BUT:</a:t>
            </a:r>
          </a:p>
          <a:p>
            <a:r>
              <a:rPr lang="de-DE" dirty="0" err="1" smtClean="0"/>
              <a:t>There</a:t>
            </a:r>
            <a:r>
              <a:rPr lang="de-DE" dirty="0" smtClean="0"/>
              <a:t> </a:t>
            </a:r>
            <a:r>
              <a:rPr lang="de-DE" dirty="0" err="1" smtClean="0"/>
              <a:t>is</a:t>
            </a:r>
            <a:r>
              <a:rPr lang="de-DE" dirty="0" smtClean="0"/>
              <a:t> </a:t>
            </a:r>
            <a:r>
              <a:rPr lang="de-DE" dirty="0" err="1" smtClean="0"/>
              <a:t>great</a:t>
            </a:r>
            <a:r>
              <a:rPr lang="de-DE" dirty="0" smtClean="0"/>
              <a:t> </a:t>
            </a:r>
            <a:r>
              <a:rPr lang="de-DE" dirty="0" err="1" smtClean="0"/>
              <a:t>concern</a:t>
            </a:r>
            <a:r>
              <a:rPr lang="de-DE" dirty="0" smtClean="0"/>
              <a:t> </a:t>
            </a:r>
            <a:r>
              <a:rPr lang="de-DE" dirty="0" err="1" smtClean="0"/>
              <a:t>about</a:t>
            </a:r>
            <a:r>
              <a:rPr lang="de-DE" dirty="0" smtClean="0"/>
              <a:t> </a:t>
            </a:r>
            <a:r>
              <a:rPr lang="de-DE" dirty="0" err="1" smtClean="0"/>
              <a:t>the</a:t>
            </a:r>
            <a:r>
              <a:rPr lang="de-DE" dirty="0" smtClean="0"/>
              <a:t> real </a:t>
            </a:r>
            <a:r>
              <a:rPr lang="de-DE" dirty="0" err="1" smtClean="0"/>
              <a:t>possibility</a:t>
            </a:r>
            <a:r>
              <a:rPr lang="de-DE" dirty="0" smtClean="0"/>
              <a:t> </a:t>
            </a:r>
            <a:r>
              <a:rPr lang="de-DE" dirty="0" err="1" smtClean="0"/>
              <a:t>of</a:t>
            </a:r>
            <a:r>
              <a:rPr lang="de-DE" dirty="0" smtClean="0"/>
              <a:t> </a:t>
            </a:r>
            <a:r>
              <a:rPr lang="de-DE" dirty="0" err="1" smtClean="0"/>
              <a:t>nuclear</a:t>
            </a:r>
            <a:r>
              <a:rPr lang="de-DE" dirty="0" smtClean="0"/>
              <a:t> </a:t>
            </a:r>
            <a:r>
              <a:rPr lang="de-DE" dirty="0" err="1" smtClean="0"/>
              <a:t>disasters</a:t>
            </a:r>
            <a:r>
              <a:rPr lang="de-DE" dirty="0" smtClean="0"/>
              <a:t>.</a:t>
            </a:r>
          </a:p>
          <a:p>
            <a:r>
              <a:rPr lang="de-DE" dirty="0" smtClean="0"/>
              <a:t>The </a:t>
            </a:r>
            <a:r>
              <a:rPr lang="de-DE" dirty="0" err="1" smtClean="0"/>
              <a:t>waste</a:t>
            </a:r>
            <a:r>
              <a:rPr lang="de-DE" dirty="0" smtClean="0"/>
              <a:t> </a:t>
            </a:r>
            <a:r>
              <a:rPr lang="de-DE" dirty="0" err="1" smtClean="0"/>
              <a:t>problem</a:t>
            </a:r>
            <a:r>
              <a:rPr lang="de-DE" dirty="0" smtClean="0"/>
              <a:t> </a:t>
            </a:r>
            <a:r>
              <a:rPr lang="de-DE" dirty="0" err="1" smtClean="0"/>
              <a:t>is</a:t>
            </a:r>
            <a:r>
              <a:rPr lang="de-DE" dirty="0" smtClean="0"/>
              <a:t> so </a:t>
            </a:r>
            <a:r>
              <a:rPr lang="de-DE" dirty="0" err="1" smtClean="0"/>
              <a:t>far</a:t>
            </a:r>
            <a:r>
              <a:rPr lang="de-DE" dirty="0" smtClean="0"/>
              <a:t> not </a:t>
            </a:r>
            <a:r>
              <a:rPr lang="de-DE" dirty="0" err="1" smtClean="0"/>
              <a:t>resolved</a:t>
            </a:r>
            <a:r>
              <a:rPr lang="de-DE" dirty="0" smtClean="0"/>
              <a:t>.</a:t>
            </a:r>
          </a:p>
          <a:p>
            <a:r>
              <a:rPr lang="de-DE" dirty="0" err="1" smtClean="0"/>
              <a:t>Nevertheless</a:t>
            </a:r>
            <a:r>
              <a:rPr lang="de-DE" dirty="0" smtClean="0"/>
              <a:t> </a:t>
            </a:r>
            <a:r>
              <a:rPr lang="de-DE" dirty="0" err="1" smtClean="0"/>
              <a:t>the</a:t>
            </a:r>
            <a:r>
              <a:rPr lang="de-DE" dirty="0" smtClean="0"/>
              <a:t> </a:t>
            </a:r>
            <a:r>
              <a:rPr lang="de-DE" dirty="0" err="1" smtClean="0"/>
              <a:t>nuclear</a:t>
            </a:r>
            <a:r>
              <a:rPr lang="de-DE" dirty="0" smtClean="0"/>
              <a:t> </a:t>
            </a:r>
            <a:r>
              <a:rPr lang="de-DE" dirty="0" err="1" smtClean="0"/>
              <a:t>option</a:t>
            </a:r>
            <a:r>
              <a:rPr lang="de-DE" dirty="0" smtClean="0"/>
              <a:t> </a:t>
            </a:r>
            <a:r>
              <a:rPr lang="de-DE" dirty="0" err="1" smtClean="0"/>
              <a:t>has</a:t>
            </a:r>
            <a:r>
              <a:rPr lang="de-DE" smtClean="0"/>
              <a:t> still </a:t>
            </a:r>
            <a:r>
              <a:rPr lang="de-DE" dirty="0" err="1" smtClean="0"/>
              <a:t>to</a:t>
            </a:r>
            <a:r>
              <a:rPr lang="de-DE" dirty="0" smtClean="0"/>
              <a:t> </a:t>
            </a:r>
            <a:r>
              <a:rPr lang="de-DE" dirty="0" err="1" smtClean="0"/>
              <a:t>be</a:t>
            </a:r>
            <a:r>
              <a:rPr lang="de-DE" dirty="0" smtClean="0"/>
              <a:t> </a:t>
            </a:r>
            <a:r>
              <a:rPr lang="de-DE" dirty="0" err="1" smtClean="0"/>
              <a:t>considered</a:t>
            </a:r>
            <a:r>
              <a:rPr lang="de-DE" dirty="0" smtClean="0"/>
              <a:t>. Science </a:t>
            </a:r>
            <a:r>
              <a:rPr lang="de-DE" dirty="0" err="1" smtClean="0"/>
              <a:t>and</a:t>
            </a:r>
            <a:r>
              <a:rPr lang="de-DE" dirty="0" smtClean="0"/>
              <a:t> </a:t>
            </a:r>
            <a:r>
              <a:rPr lang="de-DE" dirty="0" err="1" smtClean="0"/>
              <a:t>technology</a:t>
            </a:r>
            <a:r>
              <a:rPr lang="de-DE" dirty="0" smtClean="0"/>
              <a:t> </a:t>
            </a:r>
            <a:r>
              <a:rPr lang="de-DE" dirty="0" err="1" smtClean="0"/>
              <a:t>should</a:t>
            </a:r>
            <a:r>
              <a:rPr lang="de-DE" dirty="0" smtClean="0"/>
              <a:t> </a:t>
            </a:r>
            <a:r>
              <a:rPr lang="de-DE" dirty="0" err="1" smtClean="0"/>
              <a:t>concentrate</a:t>
            </a:r>
            <a:r>
              <a:rPr lang="de-DE" dirty="0" smtClean="0"/>
              <a:t> on </a:t>
            </a:r>
            <a:r>
              <a:rPr lang="de-DE" dirty="0" err="1" smtClean="0"/>
              <a:t>the</a:t>
            </a:r>
            <a:r>
              <a:rPr lang="de-DE" dirty="0" smtClean="0"/>
              <a:t> </a:t>
            </a:r>
            <a:r>
              <a:rPr lang="de-DE" dirty="0" err="1" smtClean="0"/>
              <a:t>solution</a:t>
            </a:r>
            <a:r>
              <a:rPr lang="de-DE" dirty="0" smtClean="0"/>
              <a:t> </a:t>
            </a:r>
            <a:r>
              <a:rPr lang="de-DE" dirty="0" err="1" smtClean="0"/>
              <a:t>of</a:t>
            </a:r>
            <a:r>
              <a:rPr lang="de-DE" dirty="0" smtClean="0"/>
              <a:t> </a:t>
            </a:r>
            <a:r>
              <a:rPr lang="de-DE" dirty="0" err="1" smtClean="0"/>
              <a:t>the</a:t>
            </a:r>
            <a:r>
              <a:rPr lang="de-DE" dirty="0" smtClean="0"/>
              <a:t> </a:t>
            </a:r>
            <a:r>
              <a:rPr lang="de-DE" dirty="0" err="1" smtClean="0"/>
              <a:t>problems</a:t>
            </a:r>
            <a:r>
              <a:rPr lang="de-DE" dirty="0" smtClean="0"/>
              <a:t>.</a:t>
            </a:r>
            <a:endParaRPr lang="en-GB" dirty="0"/>
          </a:p>
        </p:txBody>
      </p:sp>
      <p:sp>
        <p:nvSpPr>
          <p:cNvPr id="3" name="Titel 2"/>
          <p:cNvSpPr>
            <a:spLocks noGrp="1"/>
          </p:cNvSpPr>
          <p:nvPr>
            <p:ph type="title"/>
          </p:nvPr>
        </p:nvSpPr>
        <p:spPr/>
        <p:txBody>
          <a:bodyPr/>
          <a:lstStyle/>
          <a:p>
            <a:r>
              <a:rPr lang="de-DE" dirty="0" smtClean="0"/>
              <a:t>The </a:t>
            </a:r>
            <a:r>
              <a:rPr lang="de-DE" dirty="0" err="1" smtClean="0"/>
              <a:t>nuclear</a:t>
            </a:r>
            <a:r>
              <a:rPr lang="de-DE" dirty="0" smtClean="0"/>
              <a:t> </a:t>
            </a:r>
            <a:r>
              <a:rPr lang="de-DE" dirty="0" err="1" smtClean="0"/>
              <a:t>option</a:t>
            </a:r>
            <a:r>
              <a:rPr lang="de-DE" dirty="0" smtClean="0"/>
              <a:t>?</a:t>
            </a:r>
            <a:endParaRPr lang="en-GB" dirty="0"/>
          </a:p>
        </p:txBody>
      </p:sp>
    </p:spTree>
    <p:extLst>
      <p:ext uri="{BB962C8B-B14F-4D97-AF65-F5344CB8AC3E}">
        <p14:creationId xmlns:p14="http://schemas.microsoft.com/office/powerpoint/2010/main" xmlns="" val="44209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err="1" smtClean="0"/>
              <a:t>Economical</a:t>
            </a:r>
            <a:r>
              <a:rPr lang="de-DE" dirty="0" smtClean="0"/>
              <a:t> </a:t>
            </a:r>
            <a:r>
              <a:rPr lang="de-DE" dirty="0" err="1" smtClean="0"/>
              <a:t>welfare</a:t>
            </a:r>
            <a:r>
              <a:rPr lang="de-DE" dirty="0" smtClean="0"/>
              <a:t> </a:t>
            </a:r>
            <a:r>
              <a:rPr lang="de-DE" dirty="0" err="1" smtClean="0"/>
              <a:t>is</a:t>
            </a:r>
            <a:r>
              <a:rPr lang="de-DE" dirty="0" smtClean="0"/>
              <a:t> </a:t>
            </a:r>
            <a:r>
              <a:rPr lang="de-DE" dirty="0" err="1" smtClean="0"/>
              <a:t>linked</a:t>
            </a:r>
            <a:r>
              <a:rPr lang="de-DE" dirty="0" smtClean="0"/>
              <a:t> </a:t>
            </a:r>
            <a:r>
              <a:rPr lang="de-DE" dirty="0" err="1" smtClean="0"/>
              <a:t>to</a:t>
            </a:r>
            <a:r>
              <a:rPr lang="de-DE" dirty="0" smtClean="0"/>
              <a:t> </a:t>
            </a:r>
            <a:r>
              <a:rPr lang="de-DE" dirty="0" err="1" smtClean="0"/>
              <a:t>the</a:t>
            </a:r>
            <a:r>
              <a:rPr lang="de-DE" dirty="0" smtClean="0"/>
              <a:t> </a:t>
            </a:r>
            <a:r>
              <a:rPr lang="de-DE" dirty="0" err="1" smtClean="0"/>
              <a:t>provision</a:t>
            </a:r>
            <a:r>
              <a:rPr lang="de-DE" dirty="0" smtClean="0"/>
              <a:t> </a:t>
            </a:r>
            <a:r>
              <a:rPr lang="de-DE" dirty="0" err="1" smtClean="0"/>
              <a:t>of</a:t>
            </a:r>
            <a:r>
              <a:rPr lang="de-DE" dirty="0" smtClean="0"/>
              <a:t> </a:t>
            </a:r>
            <a:r>
              <a:rPr lang="de-DE" dirty="0" err="1" smtClean="0"/>
              <a:t>energy</a:t>
            </a:r>
            <a:r>
              <a:rPr lang="de-DE" dirty="0" smtClean="0"/>
              <a:t>.</a:t>
            </a:r>
          </a:p>
          <a:p>
            <a:r>
              <a:rPr lang="de-DE" dirty="0" err="1" smtClean="0"/>
              <a:t>Energy</a:t>
            </a:r>
            <a:r>
              <a:rPr lang="de-DE" dirty="0" smtClean="0"/>
              <a:t> </a:t>
            </a:r>
            <a:r>
              <a:rPr lang="de-DE" dirty="0" err="1" smtClean="0"/>
              <a:t>production</a:t>
            </a:r>
            <a:r>
              <a:rPr lang="de-DE" dirty="0" smtClean="0"/>
              <a:t> must </a:t>
            </a:r>
            <a:r>
              <a:rPr lang="de-DE" dirty="0" err="1" smtClean="0"/>
              <a:t>be</a:t>
            </a:r>
            <a:r>
              <a:rPr lang="de-DE" dirty="0" smtClean="0"/>
              <a:t> </a:t>
            </a:r>
            <a:r>
              <a:rPr lang="de-DE" dirty="0" err="1" smtClean="0"/>
              <a:t>sustainable</a:t>
            </a:r>
            <a:r>
              <a:rPr lang="de-DE" dirty="0" smtClean="0"/>
              <a:t> </a:t>
            </a:r>
            <a:r>
              <a:rPr lang="de-DE" dirty="0" err="1" smtClean="0"/>
              <a:t>and</a:t>
            </a:r>
            <a:r>
              <a:rPr lang="de-DE" dirty="0" smtClean="0"/>
              <a:t> also not </a:t>
            </a:r>
            <a:r>
              <a:rPr lang="de-DE" dirty="0" err="1" smtClean="0"/>
              <a:t>hazardous</a:t>
            </a:r>
            <a:r>
              <a:rPr lang="de-DE" dirty="0" smtClean="0"/>
              <a:t> </a:t>
            </a:r>
            <a:r>
              <a:rPr lang="de-DE" dirty="0" err="1" smtClean="0"/>
              <a:t>for</a:t>
            </a:r>
            <a:r>
              <a:rPr lang="de-DE" dirty="0" smtClean="0"/>
              <a:t> </a:t>
            </a:r>
            <a:r>
              <a:rPr lang="de-DE" dirty="0" err="1" smtClean="0"/>
              <a:t>the</a:t>
            </a:r>
            <a:r>
              <a:rPr lang="de-DE" dirty="0" smtClean="0"/>
              <a:t> </a:t>
            </a:r>
            <a:r>
              <a:rPr lang="de-DE" dirty="0" err="1" smtClean="0"/>
              <a:t>climate</a:t>
            </a:r>
            <a:r>
              <a:rPr lang="de-DE" dirty="0" smtClean="0"/>
              <a:t>.</a:t>
            </a:r>
          </a:p>
          <a:p>
            <a:r>
              <a:rPr lang="de-DE" dirty="0" smtClean="0"/>
              <a:t>„</a:t>
            </a:r>
            <a:r>
              <a:rPr lang="de-DE" dirty="0" err="1" smtClean="0"/>
              <a:t>Recoverable</a:t>
            </a:r>
            <a:r>
              <a:rPr lang="de-DE" dirty="0" smtClean="0"/>
              <a:t>“ </a:t>
            </a:r>
            <a:r>
              <a:rPr lang="de-DE" dirty="0" err="1" smtClean="0"/>
              <a:t>energy</a:t>
            </a:r>
            <a:r>
              <a:rPr lang="de-DE" dirty="0" smtClean="0"/>
              <a:t> </a:t>
            </a:r>
            <a:r>
              <a:rPr lang="de-DE" dirty="0" err="1" smtClean="0"/>
              <a:t>sources</a:t>
            </a:r>
            <a:r>
              <a:rPr lang="de-DE" dirty="0" smtClean="0"/>
              <a:t> </a:t>
            </a:r>
            <a:r>
              <a:rPr lang="de-DE" dirty="0" err="1" smtClean="0"/>
              <a:t>can</a:t>
            </a:r>
            <a:r>
              <a:rPr lang="de-DE" dirty="0" smtClean="0"/>
              <a:t> </a:t>
            </a:r>
            <a:r>
              <a:rPr lang="de-DE" dirty="0" err="1" smtClean="0"/>
              <a:t>only</a:t>
            </a:r>
            <a:r>
              <a:rPr lang="de-DE" dirty="0" smtClean="0"/>
              <a:t> </a:t>
            </a:r>
            <a:r>
              <a:rPr lang="de-DE" dirty="0" err="1" smtClean="0"/>
              <a:t>partly</a:t>
            </a:r>
            <a:r>
              <a:rPr lang="de-DE" dirty="0" smtClean="0"/>
              <a:t> </a:t>
            </a:r>
            <a:r>
              <a:rPr lang="de-DE" dirty="0" err="1" smtClean="0"/>
              <a:t>meet</a:t>
            </a:r>
            <a:r>
              <a:rPr lang="de-DE" dirty="0" smtClean="0"/>
              <a:t> </a:t>
            </a:r>
            <a:r>
              <a:rPr lang="de-DE" dirty="0" err="1" smtClean="0"/>
              <a:t>these</a:t>
            </a:r>
            <a:r>
              <a:rPr lang="de-DE" dirty="0" smtClean="0"/>
              <a:t> </a:t>
            </a:r>
            <a:r>
              <a:rPr lang="de-DE" dirty="0" err="1" smtClean="0"/>
              <a:t>conditions</a:t>
            </a:r>
            <a:r>
              <a:rPr lang="de-DE" dirty="0" smtClean="0"/>
              <a:t>.</a:t>
            </a:r>
          </a:p>
          <a:p>
            <a:r>
              <a:rPr lang="de-DE" dirty="0" smtClean="0"/>
              <a:t>„</a:t>
            </a:r>
            <a:r>
              <a:rPr lang="de-DE" dirty="0" err="1" smtClean="0"/>
              <a:t>Biomass</a:t>
            </a:r>
            <a:r>
              <a:rPr lang="de-DE" dirty="0" smtClean="0"/>
              <a:t>“ </a:t>
            </a:r>
            <a:r>
              <a:rPr lang="de-DE" dirty="0" err="1" smtClean="0"/>
              <a:t>use</a:t>
            </a:r>
            <a:r>
              <a:rPr lang="de-DE" dirty="0" smtClean="0"/>
              <a:t> </a:t>
            </a:r>
            <a:r>
              <a:rPr lang="de-DE" dirty="0" err="1" smtClean="0"/>
              <a:t>may</a:t>
            </a:r>
            <a:r>
              <a:rPr lang="de-DE" dirty="0" smtClean="0"/>
              <a:t> </a:t>
            </a:r>
            <a:r>
              <a:rPr lang="de-DE" dirty="0" err="1" smtClean="0"/>
              <a:t>be</a:t>
            </a:r>
            <a:r>
              <a:rPr lang="de-DE" dirty="0" smtClean="0"/>
              <a:t> „</a:t>
            </a:r>
            <a:r>
              <a:rPr lang="de-DE" dirty="0" err="1" smtClean="0"/>
              <a:t>carbon</a:t>
            </a:r>
            <a:r>
              <a:rPr lang="de-DE" dirty="0" smtClean="0"/>
              <a:t> neutral“ but </a:t>
            </a:r>
            <a:r>
              <a:rPr lang="de-DE" dirty="0" err="1" smtClean="0"/>
              <a:t>it</a:t>
            </a:r>
            <a:r>
              <a:rPr lang="de-DE" dirty="0" smtClean="0"/>
              <a:t> </a:t>
            </a:r>
            <a:r>
              <a:rPr lang="de-DE" dirty="0" err="1" smtClean="0"/>
              <a:t>is</a:t>
            </a:r>
            <a:r>
              <a:rPr lang="de-DE" dirty="0" smtClean="0"/>
              <a:t> </a:t>
            </a:r>
            <a:r>
              <a:rPr lang="de-DE" dirty="0" err="1" smtClean="0"/>
              <a:t>definitely</a:t>
            </a:r>
            <a:r>
              <a:rPr lang="de-DE" dirty="0" smtClean="0"/>
              <a:t> not „</a:t>
            </a:r>
            <a:r>
              <a:rPr lang="de-DE" dirty="0" err="1" smtClean="0"/>
              <a:t>climate</a:t>
            </a:r>
            <a:r>
              <a:rPr lang="de-DE" dirty="0" smtClean="0"/>
              <a:t> neutral“.</a:t>
            </a:r>
          </a:p>
          <a:p>
            <a:r>
              <a:rPr lang="de-DE" dirty="0" err="1" smtClean="0"/>
              <a:t>Nuclear</a:t>
            </a:r>
            <a:r>
              <a:rPr lang="de-DE" dirty="0" smtClean="0"/>
              <a:t> </a:t>
            </a:r>
            <a:r>
              <a:rPr lang="de-DE" dirty="0" err="1" smtClean="0"/>
              <a:t>energy</a:t>
            </a:r>
            <a:r>
              <a:rPr lang="de-DE" dirty="0" smtClean="0"/>
              <a:t> </a:t>
            </a:r>
            <a:r>
              <a:rPr lang="de-DE" dirty="0" err="1" smtClean="0"/>
              <a:t>is</a:t>
            </a:r>
            <a:r>
              <a:rPr lang="de-DE" dirty="0" smtClean="0"/>
              <a:t> still an </a:t>
            </a:r>
            <a:r>
              <a:rPr lang="de-DE" dirty="0" err="1" smtClean="0"/>
              <a:t>option</a:t>
            </a:r>
            <a:r>
              <a:rPr lang="de-DE" dirty="0" smtClean="0"/>
              <a:t>, </a:t>
            </a:r>
            <a:r>
              <a:rPr lang="de-DE" dirty="0" err="1" smtClean="0"/>
              <a:t>it</a:t>
            </a:r>
            <a:r>
              <a:rPr lang="de-DE" dirty="0" smtClean="0"/>
              <a:t>  </a:t>
            </a:r>
            <a:r>
              <a:rPr lang="de-DE" dirty="0" err="1" smtClean="0"/>
              <a:t>should</a:t>
            </a:r>
            <a:r>
              <a:rPr lang="de-DE" dirty="0" smtClean="0"/>
              <a:t> </a:t>
            </a:r>
            <a:r>
              <a:rPr lang="de-DE" dirty="0" err="1" smtClean="0"/>
              <a:t>be</a:t>
            </a:r>
            <a:r>
              <a:rPr lang="de-DE" dirty="0" smtClean="0"/>
              <a:t> </a:t>
            </a:r>
            <a:r>
              <a:rPr lang="de-DE" dirty="0" err="1" smtClean="0"/>
              <a:t>developed</a:t>
            </a:r>
            <a:r>
              <a:rPr lang="de-DE" dirty="0" smtClean="0"/>
              <a:t> </a:t>
            </a:r>
            <a:r>
              <a:rPr lang="de-DE" dirty="0" err="1" smtClean="0"/>
              <a:t>to</a:t>
            </a:r>
            <a:r>
              <a:rPr lang="de-DE" dirty="0" smtClean="0"/>
              <a:t> a </a:t>
            </a:r>
            <a:r>
              <a:rPr lang="de-DE" dirty="0" err="1" smtClean="0"/>
              <a:t>state</a:t>
            </a:r>
            <a:r>
              <a:rPr lang="de-DE" dirty="0" smtClean="0"/>
              <a:t> </a:t>
            </a:r>
            <a:r>
              <a:rPr lang="de-DE" dirty="0" err="1" smtClean="0"/>
              <a:t>of</a:t>
            </a:r>
            <a:r>
              <a:rPr lang="de-DE" dirty="0" smtClean="0"/>
              <a:t> </a:t>
            </a:r>
            <a:r>
              <a:rPr lang="de-DE" dirty="0" err="1" smtClean="0"/>
              <a:t>more</a:t>
            </a:r>
            <a:r>
              <a:rPr lang="de-DE" dirty="0" smtClean="0"/>
              <a:t> </a:t>
            </a:r>
            <a:r>
              <a:rPr lang="de-DE" dirty="0" err="1" smtClean="0"/>
              <a:t>safety</a:t>
            </a:r>
            <a:r>
              <a:rPr lang="de-DE" dirty="0" smtClean="0"/>
              <a:t> </a:t>
            </a:r>
            <a:r>
              <a:rPr lang="de-DE" dirty="0" err="1" smtClean="0"/>
              <a:t>and</a:t>
            </a:r>
            <a:r>
              <a:rPr lang="de-DE" dirty="0" smtClean="0"/>
              <a:t> a substantial </a:t>
            </a:r>
            <a:r>
              <a:rPr lang="de-DE" dirty="0" err="1" smtClean="0"/>
              <a:t>reduction</a:t>
            </a:r>
            <a:r>
              <a:rPr lang="de-DE" dirty="0" smtClean="0"/>
              <a:t> </a:t>
            </a:r>
            <a:r>
              <a:rPr lang="de-DE" dirty="0" err="1" smtClean="0"/>
              <a:t>of</a:t>
            </a:r>
            <a:r>
              <a:rPr lang="de-DE" dirty="0" smtClean="0"/>
              <a:t> </a:t>
            </a:r>
            <a:r>
              <a:rPr lang="de-DE" dirty="0" err="1" smtClean="0"/>
              <a:t>waste</a:t>
            </a:r>
            <a:r>
              <a:rPr lang="de-DE" dirty="0" smtClean="0"/>
              <a:t>.</a:t>
            </a:r>
            <a:endParaRPr lang="en-GB" dirty="0"/>
          </a:p>
        </p:txBody>
      </p:sp>
      <p:sp>
        <p:nvSpPr>
          <p:cNvPr id="3" name="Titel 2"/>
          <p:cNvSpPr>
            <a:spLocks noGrp="1"/>
          </p:cNvSpPr>
          <p:nvPr>
            <p:ph type="title"/>
          </p:nvPr>
        </p:nvSpPr>
        <p:spPr/>
        <p:txBody>
          <a:bodyPr/>
          <a:lstStyle/>
          <a:p>
            <a:pPr algn="ctr"/>
            <a:r>
              <a:rPr lang="de-DE" dirty="0" err="1" smtClean="0"/>
              <a:t>Conclusions</a:t>
            </a:r>
            <a:endParaRPr lang="en-GB" dirty="0"/>
          </a:p>
        </p:txBody>
      </p:sp>
    </p:spTree>
    <p:extLst>
      <p:ext uri="{BB962C8B-B14F-4D97-AF65-F5344CB8AC3E}">
        <p14:creationId xmlns:p14="http://schemas.microsoft.com/office/powerpoint/2010/main" xmlns="" val="130953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It</a:t>
            </a:r>
            <a:r>
              <a:rPr lang="de-DE" dirty="0" smtClean="0"/>
              <a:t> </a:t>
            </a:r>
            <a:r>
              <a:rPr lang="de-DE" dirty="0" err="1" smtClean="0"/>
              <a:t>is</a:t>
            </a:r>
            <a:r>
              <a:rPr lang="de-DE" dirty="0" smtClean="0"/>
              <a:t> an </a:t>
            </a:r>
            <a:r>
              <a:rPr lang="de-DE" dirty="0" err="1" smtClean="0"/>
              <a:t>ethical</a:t>
            </a:r>
            <a:r>
              <a:rPr lang="de-DE" dirty="0" smtClean="0"/>
              <a:t> </a:t>
            </a:r>
            <a:r>
              <a:rPr lang="de-DE" dirty="0" err="1" smtClean="0"/>
              <a:t>obligation</a:t>
            </a:r>
            <a:r>
              <a:rPr lang="de-DE" dirty="0" smtClean="0"/>
              <a:t> </a:t>
            </a:r>
            <a:r>
              <a:rPr lang="de-DE" dirty="0" err="1" smtClean="0"/>
              <a:t>to</a:t>
            </a:r>
            <a:r>
              <a:rPr lang="de-DE" dirty="0" smtClean="0"/>
              <a:t> </a:t>
            </a:r>
            <a:r>
              <a:rPr lang="de-DE" dirty="0" err="1" smtClean="0"/>
              <a:t>provide</a:t>
            </a:r>
            <a:r>
              <a:rPr lang="de-DE" dirty="0" smtClean="0"/>
              <a:t> at least </a:t>
            </a:r>
            <a:r>
              <a:rPr lang="de-DE" dirty="0" err="1" smtClean="0"/>
              <a:t>acceptable</a:t>
            </a:r>
            <a:r>
              <a:rPr lang="de-DE" dirty="0" smtClean="0"/>
              <a:t> </a:t>
            </a:r>
            <a:r>
              <a:rPr lang="de-DE" dirty="0" err="1" smtClean="0"/>
              <a:t>living</a:t>
            </a:r>
            <a:r>
              <a:rPr lang="de-DE" dirty="0" smtClean="0"/>
              <a:t> </a:t>
            </a:r>
            <a:r>
              <a:rPr lang="de-DE" dirty="0" err="1" smtClean="0"/>
              <a:t>conditions</a:t>
            </a:r>
            <a:r>
              <a:rPr lang="de-DE" dirty="0" smtClean="0"/>
              <a:t> </a:t>
            </a:r>
            <a:r>
              <a:rPr lang="de-DE" dirty="0" err="1" smtClean="0"/>
              <a:t>for</a:t>
            </a:r>
            <a:r>
              <a:rPr lang="de-DE" dirty="0" smtClean="0"/>
              <a:t> THE </a:t>
            </a:r>
            <a:r>
              <a:rPr lang="de-DE" dirty="0" smtClean="0"/>
              <a:t>WHOLE </a:t>
            </a:r>
            <a:r>
              <a:rPr lang="de-DE" dirty="0" err="1" smtClean="0"/>
              <a:t>of</a:t>
            </a:r>
            <a:r>
              <a:rPr lang="de-DE" dirty="0" smtClean="0"/>
              <a:t> </a:t>
            </a:r>
            <a:r>
              <a:rPr lang="de-DE" dirty="0" err="1" smtClean="0"/>
              <a:t>mankind</a:t>
            </a:r>
            <a:r>
              <a:rPr lang="de-DE" dirty="0" smtClean="0"/>
              <a:t> (not </a:t>
            </a:r>
            <a:r>
              <a:rPr lang="de-DE" dirty="0" err="1" smtClean="0"/>
              <a:t>only</a:t>
            </a:r>
            <a:r>
              <a:rPr lang="de-DE" dirty="0" smtClean="0"/>
              <a:t> </a:t>
            </a:r>
            <a:r>
              <a:rPr lang="de-DE" dirty="0" err="1" smtClean="0"/>
              <a:t>for</a:t>
            </a:r>
            <a:r>
              <a:rPr lang="de-DE" dirty="0" smtClean="0"/>
              <a:t> a „lucky </a:t>
            </a:r>
            <a:r>
              <a:rPr lang="de-DE" dirty="0" err="1" smtClean="0"/>
              <a:t>part</a:t>
            </a:r>
            <a:r>
              <a:rPr lang="de-DE" dirty="0" smtClean="0"/>
              <a:t>“). This </a:t>
            </a:r>
            <a:r>
              <a:rPr lang="de-DE" dirty="0" err="1" smtClean="0"/>
              <a:t>is</a:t>
            </a:r>
            <a:r>
              <a:rPr lang="de-DE" dirty="0" smtClean="0"/>
              <a:t> not </a:t>
            </a:r>
            <a:r>
              <a:rPr lang="de-DE" dirty="0" err="1" smtClean="0"/>
              <a:t>possible</a:t>
            </a:r>
            <a:r>
              <a:rPr lang="de-DE" dirty="0" smtClean="0"/>
              <a:t> </a:t>
            </a:r>
            <a:r>
              <a:rPr lang="de-DE" dirty="0" err="1" smtClean="0"/>
              <a:t>without</a:t>
            </a:r>
            <a:r>
              <a:rPr lang="de-DE" dirty="0" smtClean="0"/>
              <a:t> </a:t>
            </a:r>
            <a:r>
              <a:rPr lang="de-DE" dirty="0" err="1" smtClean="0"/>
              <a:t>the</a:t>
            </a:r>
            <a:r>
              <a:rPr lang="de-DE" dirty="0" smtClean="0"/>
              <a:t> </a:t>
            </a:r>
            <a:r>
              <a:rPr lang="de-DE" dirty="0" err="1" smtClean="0"/>
              <a:t>provision</a:t>
            </a:r>
            <a:r>
              <a:rPr lang="de-DE" dirty="0" smtClean="0"/>
              <a:t> </a:t>
            </a:r>
            <a:r>
              <a:rPr lang="de-DE" dirty="0" err="1" smtClean="0"/>
              <a:t>of</a:t>
            </a:r>
            <a:r>
              <a:rPr lang="de-DE" dirty="0" smtClean="0"/>
              <a:t> </a:t>
            </a:r>
            <a:r>
              <a:rPr lang="de-DE" dirty="0" err="1" smtClean="0"/>
              <a:t>energy</a:t>
            </a:r>
            <a:r>
              <a:rPr lang="de-DE" dirty="0" smtClean="0"/>
              <a:t>. At </a:t>
            </a:r>
            <a:r>
              <a:rPr lang="de-DE" dirty="0" err="1" smtClean="0"/>
              <a:t>the</a:t>
            </a:r>
            <a:r>
              <a:rPr lang="de-DE" dirty="0" smtClean="0"/>
              <a:t> same time </a:t>
            </a:r>
            <a:r>
              <a:rPr lang="de-DE" dirty="0" err="1" smtClean="0"/>
              <a:t>the</a:t>
            </a:r>
            <a:r>
              <a:rPr lang="de-DE" dirty="0" smtClean="0"/>
              <a:t> </a:t>
            </a:r>
            <a:r>
              <a:rPr lang="de-DE" dirty="0" err="1" smtClean="0"/>
              <a:t>world</a:t>
            </a:r>
            <a:r>
              <a:rPr lang="de-DE" dirty="0" smtClean="0"/>
              <a:t> </a:t>
            </a:r>
            <a:r>
              <a:rPr lang="de-DE" dirty="0" err="1" smtClean="0"/>
              <a:t>climate</a:t>
            </a:r>
            <a:r>
              <a:rPr lang="de-DE" dirty="0" smtClean="0"/>
              <a:t> </a:t>
            </a:r>
            <a:r>
              <a:rPr lang="de-DE" dirty="0" err="1" smtClean="0"/>
              <a:t>has</a:t>
            </a:r>
            <a:r>
              <a:rPr lang="de-DE" dirty="0" smtClean="0"/>
              <a:t> </a:t>
            </a:r>
            <a:r>
              <a:rPr lang="de-DE" dirty="0" err="1" smtClean="0"/>
              <a:t>to</a:t>
            </a:r>
            <a:r>
              <a:rPr lang="de-DE" dirty="0" smtClean="0"/>
              <a:t> </a:t>
            </a:r>
            <a:r>
              <a:rPr lang="de-DE" dirty="0" err="1" smtClean="0"/>
              <a:t>be</a:t>
            </a:r>
            <a:r>
              <a:rPr lang="de-DE" dirty="0" smtClean="0"/>
              <a:t> </a:t>
            </a:r>
            <a:r>
              <a:rPr lang="de-DE" dirty="0" err="1" smtClean="0"/>
              <a:t>protected</a:t>
            </a:r>
            <a:r>
              <a:rPr lang="de-DE" dirty="0" smtClean="0"/>
              <a:t>. </a:t>
            </a:r>
            <a:r>
              <a:rPr lang="de-DE" dirty="0" err="1" smtClean="0"/>
              <a:t>To</a:t>
            </a:r>
            <a:r>
              <a:rPr lang="de-DE" dirty="0" smtClean="0"/>
              <a:t> </a:t>
            </a:r>
            <a:r>
              <a:rPr lang="de-DE" dirty="0" err="1" smtClean="0"/>
              <a:t>reach</a:t>
            </a:r>
            <a:r>
              <a:rPr lang="de-DE" dirty="0" smtClean="0"/>
              <a:t> </a:t>
            </a:r>
            <a:r>
              <a:rPr lang="de-DE" dirty="0" err="1" smtClean="0"/>
              <a:t>both</a:t>
            </a:r>
            <a:r>
              <a:rPr lang="de-DE" dirty="0" smtClean="0"/>
              <a:t> </a:t>
            </a:r>
            <a:r>
              <a:rPr lang="de-DE" dirty="0" err="1" smtClean="0"/>
              <a:t>goals</a:t>
            </a:r>
            <a:r>
              <a:rPr lang="de-DE" dirty="0" smtClean="0"/>
              <a:t> at </a:t>
            </a:r>
            <a:r>
              <a:rPr lang="de-DE" dirty="0" err="1" smtClean="0"/>
              <a:t>the</a:t>
            </a:r>
            <a:r>
              <a:rPr lang="de-DE" dirty="0" smtClean="0"/>
              <a:t> same time </a:t>
            </a:r>
            <a:r>
              <a:rPr lang="de-DE" dirty="0" err="1" smtClean="0"/>
              <a:t>seems</a:t>
            </a:r>
            <a:r>
              <a:rPr lang="de-DE" dirty="0" smtClean="0"/>
              <a:t> </a:t>
            </a:r>
            <a:r>
              <a:rPr lang="de-DE" dirty="0" err="1" smtClean="0"/>
              <a:t>presently</a:t>
            </a:r>
            <a:r>
              <a:rPr lang="de-DE" dirty="0" smtClean="0"/>
              <a:t> not </a:t>
            </a:r>
            <a:r>
              <a:rPr lang="de-DE" dirty="0" err="1" smtClean="0"/>
              <a:t>possible</a:t>
            </a:r>
            <a:r>
              <a:rPr lang="de-DE" dirty="0" smtClean="0"/>
              <a:t>. Solutions </a:t>
            </a:r>
            <a:r>
              <a:rPr lang="de-DE" dirty="0" err="1" smtClean="0"/>
              <a:t>have</a:t>
            </a:r>
            <a:r>
              <a:rPr lang="de-DE" dirty="0" smtClean="0"/>
              <a:t> </a:t>
            </a:r>
            <a:r>
              <a:rPr lang="de-DE" dirty="0" err="1" smtClean="0"/>
              <a:t>to</a:t>
            </a:r>
            <a:r>
              <a:rPr lang="de-DE" dirty="0" smtClean="0"/>
              <a:t> </a:t>
            </a:r>
            <a:r>
              <a:rPr lang="de-DE" dirty="0" err="1" smtClean="0"/>
              <a:t>be</a:t>
            </a:r>
            <a:r>
              <a:rPr lang="de-DE" dirty="0" smtClean="0"/>
              <a:t> </a:t>
            </a:r>
            <a:r>
              <a:rPr lang="de-DE" dirty="0" err="1" smtClean="0"/>
              <a:t>approached</a:t>
            </a:r>
            <a:r>
              <a:rPr lang="de-DE" dirty="0" smtClean="0"/>
              <a:t> </a:t>
            </a:r>
            <a:r>
              <a:rPr lang="de-DE" dirty="0" err="1" smtClean="0"/>
              <a:t>with</a:t>
            </a:r>
            <a:r>
              <a:rPr lang="de-DE" dirty="0" smtClean="0"/>
              <a:t> </a:t>
            </a:r>
            <a:r>
              <a:rPr lang="de-DE" dirty="0" err="1" smtClean="0"/>
              <a:t>the</a:t>
            </a:r>
            <a:r>
              <a:rPr lang="de-DE" dirty="0" smtClean="0"/>
              <a:t> </a:t>
            </a:r>
            <a:r>
              <a:rPr lang="de-DE" dirty="0" err="1" smtClean="0"/>
              <a:t>best</a:t>
            </a:r>
            <a:r>
              <a:rPr lang="de-DE" dirty="0" smtClean="0"/>
              <a:t> </a:t>
            </a:r>
            <a:r>
              <a:rPr lang="de-DE" dirty="0" err="1" smtClean="0"/>
              <a:t>scientific</a:t>
            </a:r>
            <a:r>
              <a:rPr lang="de-DE" dirty="0" smtClean="0"/>
              <a:t> </a:t>
            </a:r>
            <a:r>
              <a:rPr lang="de-DE" dirty="0" err="1" smtClean="0"/>
              <a:t>methods</a:t>
            </a:r>
            <a:r>
              <a:rPr lang="de-DE" dirty="0" smtClean="0"/>
              <a:t> </a:t>
            </a:r>
            <a:r>
              <a:rPr lang="de-DE" dirty="0" err="1" smtClean="0"/>
              <a:t>available</a:t>
            </a:r>
            <a:r>
              <a:rPr lang="de-DE" dirty="0" smtClean="0"/>
              <a:t> – </a:t>
            </a:r>
            <a:r>
              <a:rPr lang="de-DE" dirty="0" err="1" smtClean="0"/>
              <a:t>without</a:t>
            </a:r>
            <a:r>
              <a:rPr lang="de-DE" dirty="0" smtClean="0"/>
              <a:t> </a:t>
            </a:r>
            <a:r>
              <a:rPr lang="de-DE" dirty="0" err="1" smtClean="0"/>
              <a:t>political</a:t>
            </a:r>
            <a:r>
              <a:rPr lang="de-DE" dirty="0" smtClean="0"/>
              <a:t> </a:t>
            </a:r>
            <a:r>
              <a:rPr lang="de-DE" dirty="0" err="1" smtClean="0"/>
              <a:t>and</a:t>
            </a:r>
            <a:r>
              <a:rPr lang="de-DE" dirty="0" smtClean="0"/>
              <a:t> </a:t>
            </a:r>
            <a:r>
              <a:rPr lang="de-DE" dirty="0" err="1" smtClean="0"/>
              <a:t>ideological</a:t>
            </a:r>
            <a:r>
              <a:rPr lang="de-DE" dirty="0" smtClean="0"/>
              <a:t> </a:t>
            </a:r>
            <a:r>
              <a:rPr lang="de-DE" dirty="0" err="1" smtClean="0"/>
              <a:t>prejudices</a:t>
            </a:r>
            <a:r>
              <a:rPr lang="de-DE" dirty="0" smtClean="0"/>
              <a:t>.</a:t>
            </a:r>
            <a:endParaRPr lang="en-GB" dirty="0"/>
          </a:p>
        </p:txBody>
      </p:sp>
      <p:sp>
        <p:nvSpPr>
          <p:cNvPr id="3" name="Titel 2"/>
          <p:cNvSpPr>
            <a:spLocks noGrp="1"/>
          </p:cNvSpPr>
          <p:nvPr>
            <p:ph type="title"/>
          </p:nvPr>
        </p:nvSpPr>
        <p:spPr/>
        <p:txBody>
          <a:bodyPr/>
          <a:lstStyle/>
          <a:p>
            <a:pPr algn="ctr"/>
            <a:r>
              <a:rPr lang="de-DE" dirty="0" err="1" smtClean="0"/>
              <a:t>Ethical</a:t>
            </a:r>
            <a:r>
              <a:rPr lang="de-DE" dirty="0" smtClean="0"/>
              <a:t> </a:t>
            </a:r>
            <a:r>
              <a:rPr lang="de-DE" dirty="0" err="1" smtClean="0"/>
              <a:t>implications</a:t>
            </a:r>
            <a:r>
              <a:rPr lang="de-DE" dirty="0" smtClean="0"/>
              <a:t> </a:t>
            </a:r>
            <a:endParaRPr lang="en-GB" dirty="0"/>
          </a:p>
        </p:txBody>
      </p:sp>
    </p:spTree>
    <p:extLst>
      <p:ext uri="{BB962C8B-B14F-4D97-AF65-F5344CB8AC3E}">
        <p14:creationId xmlns:p14="http://schemas.microsoft.com/office/powerpoint/2010/main" xmlns="" val="187811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443429" y="2924944"/>
            <a:ext cx="7785299" cy="14563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el 3"/>
          <p:cNvSpPr>
            <a:spLocks noGrp="1"/>
          </p:cNvSpPr>
          <p:nvPr>
            <p:ph type="title"/>
          </p:nvPr>
        </p:nvSpPr>
        <p:spPr/>
        <p:txBody>
          <a:bodyPr/>
          <a:lstStyle/>
          <a:p>
            <a:r>
              <a:rPr lang="de-DE" dirty="0" smtClean="0"/>
              <a:t>Hartmann, DL et al. (2013)</a:t>
            </a:r>
            <a:endParaRPr lang="en-GB" dirty="0"/>
          </a:p>
        </p:txBody>
      </p:sp>
    </p:spTree>
    <p:extLst>
      <p:ext uri="{BB962C8B-B14F-4D97-AF65-F5344CB8AC3E}">
        <p14:creationId xmlns:p14="http://schemas.microsoft.com/office/powerpoint/2010/main" xmlns="" val="699203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xmlns="" val="3679410297"/>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Fußzeilenplatzhalter 4"/>
          <p:cNvSpPr>
            <a:spLocks noGrp="1"/>
          </p:cNvSpPr>
          <p:nvPr>
            <p:ph type="ftr" sz="quarter" idx="11"/>
          </p:nvPr>
        </p:nvSpPr>
        <p:spPr>
          <a:xfrm>
            <a:off x="2339752" y="6356350"/>
            <a:ext cx="5472608" cy="365125"/>
          </a:xfrm>
        </p:spPr>
        <p:txBody>
          <a:bodyPr/>
          <a:lstStyle/>
          <a:p>
            <a:r>
              <a:rPr lang="en-GB" dirty="0" smtClean="0"/>
              <a:t>http://data.worldbank.org/indicator/NY.GNP.PCAP.CD and https://en.wikipedia.org/wiki/List_of_countries_by_energy_consumption_per_capita</a:t>
            </a:r>
            <a:endParaRPr lang="en-GB" dirty="0"/>
          </a:p>
        </p:txBody>
      </p:sp>
      <p:sp>
        <p:nvSpPr>
          <p:cNvPr id="2" name="Titel 1"/>
          <p:cNvSpPr>
            <a:spLocks noGrp="1"/>
          </p:cNvSpPr>
          <p:nvPr>
            <p:ph type="title"/>
          </p:nvPr>
        </p:nvSpPr>
        <p:spPr/>
        <p:txBody>
          <a:bodyPr>
            <a:normAutofit/>
          </a:bodyPr>
          <a:lstStyle/>
          <a:p>
            <a:r>
              <a:rPr lang="de-DE" sz="3200" dirty="0" err="1" smtClean="0"/>
              <a:t>Gross</a:t>
            </a:r>
            <a:r>
              <a:rPr lang="de-DE" sz="3200" dirty="0" smtClean="0"/>
              <a:t> national </a:t>
            </a:r>
            <a:r>
              <a:rPr lang="de-DE" sz="3200" dirty="0" err="1" smtClean="0"/>
              <a:t>product</a:t>
            </a:r>
            <a:r>
              <a:rPr lang="de-DE" sz="3200" dirty="0" smtClean="0"/>
              <a:t> (2015) versus per </a:t>
            </a:r>
            <a:r>
              <a:rPr lang="de-DE" sz="3200" dirty="0" err="1" smtClean="0"/>
              <a:t>capita</a:t>
            </a:r>
            <a:r>
              <a:rPr lang="de-DE" sz="3200" dirty="0" smtClean="0"/>
              <a:t> </a:t>
            </a:r>
            <a:r>
              <a:rPr lang="de-DE" sz="3200" dirty="0" err="1" smtClean="0"/>
              <a:t>energy</a:t>
            </a:r>
            <a:r>
              <a:rPr lang="de-DE" sz="3200" dirty="0" smtClean="0"/>
              <a:t> </a:t>
            </a:r>
            <a:r>
              <a:rPr lang="de-DE" sz="3200" dirty="0" err="1" smtClean="0"/>
              <a:t>consumption</a:t>
            </a:r>
            <a:r>
              <a:rPr lang="de-DE" sz="3200" dirty="0" smtClean="0"/>
              <a:t> (2011)</a:t>
            </a:r>
            <a:endParaRPr lang="en-GB" sz="3200" dirty="0"/>
          </a:p>
        </p:txBody>
      </p:sp>
    </p:spTree>
    <p:extLst>
      <p:ext uri="{BB962C8B-B14F-4D97-AF65-F5344CB8AC3E}">
        <p14:creationId xmlns:p14="http://schemas.microsoft.com/office/powerpoint/2010/main" xmlns="" val="103071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xmlns="" val="2319074148"/>
              </p:ext>
            </p:extLst>
          </p:nvPr>
        </p:nvGraphicFramePr>
        <p:xfrm>
          <a:off x="457200" y="1481138"/>
          <a:ext cx="8291264" cy="461215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normAutofit/>
          </a:bodyPr>
          <a:lstStyle/>
          <a:p>
            <a:r>
              <a:rPr lang="de-DE" sz="3200" dirty="0" smtClean="0"/>
              <a:t>CO</a:t>
            </a:r>
            <a:r>
              <a:rPr lang="de-DE" sz="3200" baseline="-25000" dirty="0" smtClean="0"/>
              <a:t>2</a:t>
            </a:r>
            <a:r>
              <a:rPr lang="de-DE" sz="3200" dirty="0" smtClean="0"/>
              <a:t> </a:t>
            </a:r>
            <a:r>
              <a:rPr lang="de-DE" sz="3200" dirty="0" err="1" smtClean="0"/>
              <a:t>output</a:t>
            </a:r>
            <a:r>
              <a:rPr lang="de-DE" sz="3200" dirty="0" smtClean="0"/>
              <a:t> vs. </a:t>
            </a:r>
            <a:r>
              <a:rPr lang="de-DE" sz="3200" dirty="0" err="1"/>
              <a:t>e</a:t>
            </a:r>
            <a:r>
              <a:rPr lang="de-DE" sz="3200" dirty="0" err="1" smtClean="0"/>
              <a:t>nergy</a:t>
            </a:r>
            <a:r>
              <a:rPr lang="de-DE" sz="3200" dirty="0" smtClean="0"/>
              <a:t> </a:t>
            </a:r>
            <a:r>
              <a:rPr lang="de-DE" sz="3200" dirty="0" err="1" smtClean="0"/>
              <a:t>consumption</a:t>
            </a:r>
            <a:endParaRPr lang="en-GB" sz="3200" baseline="-25000" dirty="0"/>
          </a:p>
        </p:txBody>
      </p:sp>
    </p:spTree>
    <p:extLst>
      <p:ext uri="{BB962C8B-B14F-4D97-AF65-F5344CB8AC3E}">
        <p14:creationId xmlns:p14="http://schemas.microsoft.com/office/powerpoint/2010/main" xmlns="" val="21041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endParaRPr lang="de-DE" dirty="0"/>
          </a:p>
          <a:p>
            <a:r>
              <a:rPr lang="de-DE" dirty="0" err="1" smtClean="0"/>
              <a:t>Economic</a:t>
            </a:r>
            <a:r>
              <a:rPr lang="de-DE" dirty="0" smtClean="0"/>
              <a:t> </a:t>
            </a:r>
            <a:r>
              <a:rPr lang="de-DE" dirty="0" err="1" smtClean="0"/>
              <a:t>output</a:t>
            </a:r>
            <a:r>
              <a:rPr lang="de-DE" dirty="0" smtClean="0"/>
              <a:t> </a:t>
            </a:r>
            <a:r>
              <a:rPr lang="de-DE" dirty="0" err="1" smtClean="0"/>
              <a:t>is</a:t>
            </a:r>
            <a:r>
              <a:rPr lang="de-DE" dirty="0" smtClean="0"/>
              <a:t> </a:t>
            </a:r>
            <a:r>
              <a:rPr lang="de-DE" dirty="0" err="1" smtClean="0"/>
              <a:t>closely</a:t>
            </a:r>
            <a:r>
              <a:rPr lang="de-DE" dirty="0" smtClean="0"/>
              <a:t> </a:t>
            </a:r>
            <a:r>
              <a:rPr lang="de-DE" dirty="0" err="1" smtClean="0"/>
              <a:t>linked</a:t>
            </a:r>
            <a:r>
              <a:rPr lang="de-DE" dirty="0" smtClean="0"/>
              <a:t> </a:t>
            </a:r>
            <a:r>
              <a:rPr lang="de-DE" dirty="0" err="1" smtClean="0"/>
              <a:t>to</a:t>
            </a:r>
            <a:r>
              <a:rPr lang="de-DE" dirty="0" smtClean="0"/>
              <a:t> </a:t>
            </a:r>
            <a:r>
              <a:rPr lang="de-DE" dirty="0" err="1" smtClean="0"/>
              <a:t>energy</a:t>
            </a:r>
            <a:r>
              <a:rPr lang="de-DE" dirty="0" smtClean="0"/>
              <a:t> </a:t>
            </a:r>
            <a:r>
              <a:rPr lang="de-DE" dirty="0" err="1" smtClean="0"/>
              <a:t>consumption</a:t>
            </a:r>
            <a:endParaRPr lang="de-DE" dirty="0" smtClean="0"/>
          </a:p>
          <a:p>
            <a:endParaRPr lang="de-DE" dirty="0" smtClean="0"/>
          </a:p>
          <a:p>
            <a:r>
              <a:rPr lang="de-DE" dirty="0" err="1" smtClean="0"/>
              <a:t>Energy</a:t>
            </a:r>
            <a:r>
              <a:rPr lang="de-DE" dirty="0" smtClean="0"/>
              <a:t> </a:t>
            </a:r>
            <a:r>
              <a:rPr lang="de-DE" dirty="0" err="1" smtClean="0"/>
              <a:t>consumption</a:t>
            </a:r>
            <a:r>
              <a:rPr lang="de-DE" dirty="0" smtClean="0"/>
              <a:t> </a:t>
            </a:r>
            <a:r>
              <a:rPr lang="de-DE" dirty="0" err="1" smtClean="0"/>
              <a:t>is</a:t>
            </a:r>
            <a:r>
              <a:rPr lang="de-DE" dirty="0" smtClean="0"/>
              <a:t> </a:t>
            </a:r>
            <a:r>
              <a:rPr lang="de-DE" dirty="0" err="1" smtClean="0"/>
              <a:t>directly</a:t>
            </a:r>
            <a:r>
              <a:rPr lang="de-DE" dirty="0" smtClean="0"/>
              <a:t> </a:t>
            </a:r>
            <a:r>
              <a:rPr lang="de-DE" dirty="0" err="1" smtClean="0"/>
              <a:t>related</a:t>
            </a:r>
            <a:r>
              <a:rPr lang="de-DE" dirty="0" smtClean="0"/>
              <a:t> </a:t>
            </a:r>
            <a:r>
              <a:rPr lang="de-DE" dirty="0" err="1" smtClean="0"/>
              <a:t>to</a:t>
            </a:r>
            <a:r>
              <a:rPr lang="de-DE" dirty="0" smtClean="0"/>
              <a:t> </a:t>
            </a:r>
            <a:r>
              <a:rPr lang="de-DE" dirty="0" err="1" smtClean="0"/>
              <a:t>the</a:t>
            </a:r>
            <a:r>
              <a:rPr lang="de-DE" dirty="0" smtClean="0"/>
              <a:t> </a:t>
            </a:r>
            <a:r>
              <a:rPr lang="de-DE" dirty="0" err="1" smtClean="0"/>
              <a:t>release</a:t>
            </a:r>
            <a:r>
              <a:rPr lang="de-DE" dirty="0" smtClean="0"/>
              <a:t> </a:t>
            </a:r>
            <a:r>
              <a:rPr lang="de-DE" dirty="0" err="1" smtClean="0"/>
              <a:t>of</a:t>
            </a:r>
            <a:r>
              <a:rPr lang="de-DE" dirty="0" smtClean="0"/>
              <a:t> </a:t>
            </a:r>
            <a:r>
              <a:rPr lang="de-DE" dirty="0" err="1" smtClean="0"/>
              <a:t>carbon</a:t>
            </a:r>
            <a:r>
              <a:rPr lang="de-DE" dirty="0" smtClean="0"/>
              <a:t> </a:t>
            </a:r>
            <a:r>
              <a:rPr lang="de-DE" dirty="0" err="1" smtClean="0"/>
              <a:t>dioxide</a:t>
            </a:r>
            <a:r>
              <a:rPr lang="de-DE" dirty="0" smtClean="0"/>
              <a:t> (</a:t>
            </a:r>
            <a:r>
              <a:rPr lang="de-DE" dirty="0" err="1" smtClean="0"/>
              <a:t>and</a:t>
            </a:r>
            <a:r>
              <a:rPr lang="de-DE" dirty="0" smtClean="0"/>
              <a:t> </a:t>
            </a:r>
            <a:r>
              <a:rPr lang="de-DE" dirty="0" err="1" smtClean="0"/>
              <a:t>other</a:t>
            </a:r>
            <a:r>
              <a:rPr lang="de-DE" dirty="0" smtClean="0"/>
              <a:t> </a:t>
            </a:r>
            <a:r>
              <a:rPr lang="de-DE" dirty="0" err="1" smtClean="0"/>
              <a:t>greenhouse</a:t>
            </a:r>
            <a:r>
              <a:rPr lang="de-DE" dirty="0" smtClean="0"/>
              <a:t> </a:t>
            </a:r>
            <a:r>
              <a:rPr lang="de-DE" dirty="0" err="1" smtClean="0"/>
              <a:t>gases</a:t>
            </a:r>
            <a:r>
              <a:rPr lang="de-DE" dirty="0" smtClean="0"/>
              <a:t>)</a:t>
            </a:r>
            <a:endParaRPr lang="de-DE" dirty="0"/>
          </a:p>
        </p:txBody>
      </p:sp>
      <p:sp>
        <p:nvSpPr>
          <p:cNvPr id="3" name="Titel 2"/>
          <p:cNvSpPr>
            <a:spLocks noGrp="1"/>
          </p:cNvSpPr>
          <p:nvPr>
            <p:ph type="title"/>
          </p:nvPr>
        </p:nvSpPr>
        <p:spPr/>
        <p:txBody>
          <a:bodyPr/>
          <a:lstStyle/>
          <a:p>
            <a:endParaRPr lang="en-GB"/>
          </a:p>
        </p:txBody>
      </p:sp>
    </p:spTree>
    <p:extLst>
      <p:ext uri="{BB962C8B-B14F-4D97-AF65-F5344CB8AC3E}">
        <p14:creationId xmlns:p14="http://schemas.microsoft.com/office/powerpoint/2010/main" xmlns="" val="45895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solidFill>
                <a:srgbClr val="00B050"/>
              </a:solidFill>
            </a:endParaRPr>
          </a:p>
          <a:p>
            <a:endParaRPr lang="de-DE" dirty="0">
              <a:solidFill>
                <a:srgbClr val="00B050"/>
              </a:solidFill>
            </a:endParaRPr>
          </a:p>
          <a:p>
            <a:r>
              <a:rPr lang="de-DE" dirty="0" err="1" smtClean="0">
                <a:solidFill>
                  <a:srgbClr val="00B050"/>
                </a:solidFill>
              </a:rPr>
              <a:t>Sustainability</a:t>
            </a:r>
            <a:endParaRPr lang="de-DE" dirty="0" smtClean="0">
              <a:solidFill>
                <a:srgbClr val="00B050"/>
              </a:solidFill>
            </a:endParaRPr>
          </a:p>
          <a:p>
            <a:endParaRPr lang="de-DE" dirty="0"/>
          </a:p>
          <a:p>
            <a:r>
              <a:rPr lang="de-DE" b="1" dirty="0" err="1" smtClean="0">
                <a:solidFill>
                  <a:srgbClr val="FF0000"/>
                </a:solidFill>
              </a:rPr>
              <a:t>Protection</a:t>
            </a:r>
            <a:r>
              <a:rPr lang="de-DE" b="1" dirty="0" smtClean="0">
                <a:solidFill>
                  <a:srgbClr val="FF0000"/>
                </a:solidFill>
              </a:rPr>
              <a:t> </a:t>
            </a:r>
            <a:r>
              <a:rPr lang="de-DE" b="1" dirty="0" err="1" smtClean="0">
                <a:solidFill>
                  <a:srgbClr val="FF0000"/>
                </a:solidFill>
              </a:rPr>
              <a:t>of</a:t>
            </a:r>
            <a:r>
              <a:rPr lang="de-DE" b="1" dirty="0" smtClean="0">
                <a:solidFill>
                  <a:srgbClr val="FF0000"/>
                </a:solidFill>
              </a:rPr>
              <a:t> </a:t>
            </a:r>
            <a:r>
              <a:rPr lang="de-DE" b="1" dirty="0" err="1" smtClean="0">
                <a:solidFill>
                  <a:srgbClr val="FF0000"/>
                </a:solidFill>
              </a:rPr>
              <a:t>the</a:t>
            </a:r>
            <a:r>
              <a:rPr lang="de-DE" b="1" dirty="0" smtClean="0">
                <a:solidFill>
                  <a:srgbClr val="FF0000"/>
                </a:solidFill>
              </a:rPr>
              <a:t> </a:t>
            </a:r>
            <a:r>
              <a:rPr lang="de-DE" b="1" dirty="0" err="1" smtClean="0">
                <a:solidFill>
                  <a:srgbClr val="FF0000"/>
                </a:solidFill>
              </a:rPr>
              <a:t>environment</a:t>
            </a:r>
            <a:endParaRPr lang="en-GB" b="1" dirty="0">
              <a:solidFill>
                <a:srgbClr val="FF0000"/>
              </a:solidFill>
            </a:endParaRPr>
          </a:p>
        </p:txBody>
      </p:sp>
      <p:sp>
        <p:nvSpPr>
          <p:cNvPr id="3" name="Titel 2"/>
          <p:cNvSpPr>
            <a:spLocks noGrp="1"/>
          </p:cNvSpPr>
          <p:nvPr>
            <p:ph type="title"/>
          </p:nvPr>
        </p:nvSpPr>
        <p:spPr/>
        <p:txBody>
          <a:bodyPr/>
          <a:lstStyle/>
          <a:p>
            <a:r>
              <a:rPr lang="de-DE" dirty="0" smtClean="0"/>
              <a:t>Goals </a:t>
            </a:r>
            <a:r>
              <a:rPr lang="de-DE" dirty="0" err="1" smtClean="0"/>
              <a:t>to</a:t>
            </a:r>
            <a:r>
              <a:rPr lang="de-DE" dirty="0" smtClean="0"/>
              <a:t> </a:t>
            </a:r>
            <a:r>
              <a:rPr lang="de-DE" dirty="0" err="1" smtClean="0"/>
              <a:t>be</a:t>
            </a:r>
            <a:r>
              <a:rPr lang="de-DE" dirty="0" smtClean="0"/>
              <a:t> </a:t>
            </a:r>
            <a:r>
              <a:rPr lang="de-DE" dirty="0" err="1" smtClean="0"/>
              <a:t>aimed</a:t>
            </a:r>
            <a:r>
              <a:rPr lang="de-DE" dirty="0" smtClean="0"/>
              <a:t> at</a:t>
            </a:r>
            <a:endParaRPr lang="en-GB" dirty="0"/>
          </a:p>
        </p:txBody>
      </p:sp>
    </p:spTree>
    <p:extLst>
      <p:ext uri="{BB962C8B-B14F-4D97-AF65-F5344CB8AC3E}">
        <p14:creationId xmlns:p14="http://schemas.microsoft.com/office/powerpoint/2010/main" xmlns="" val="308143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2163" y="1590675"/>
            <a:ext cx="5019675" cy="3676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r>
              <a:rPr lang="en-GB" dirty="0" smtClean="0"/>
              <a:t>Hartmann et al 2013 in </a:t>
            </a:r>
            <a:endParaRPr lang="en-GB" dirty="0"/>
          </a:p>
        </p:txBody>
      </p:sp>
      <p:sp>
        <p:nvSpPr>
          <p:cNvPr id="2" name="Titel 1"/>
          <p:cNvSpPr>
            <a:spLocks noGrp="1"/>
          </p:cNvSpPr>
          <p:nvPr>
            <p:ph type="title"/>
          </p:nvPr>
        </p:nvSpPr>
        <p:spPr/>
        <p:txBody>
          <a:bodyPr>
            <a:normAutofit fontScale="90000"/>
          </a:bodyPr>
          <a:lstStyle/>
          <a:p>
            <a:r>
              <a:rPr lang="de-DE" dirty="0" smtClean="0"/>
              <a:t>Global </a:t>
            </a:r>
            <a:r>
              <a:rPr lang="de-DE" dirty="0" err="1" smtClean="0"/>
              <a:t>carbon</a:t>
            </a:r>
            <a:r>
              <a:rPr lang="de-DE" dirty="0" smtClean="0"/>
              <a:t> </a:t>
            </a:r>
            <a:r>
              <a:rPr lang="de-DE" dirty="0" err="1" smtClean="0"/>
              <a:t>dioxide</a:t>
            </a:r>
            <a:r>
              <a:rPr lang="de-DE" dirty="0" smtClean="0"/>
              <a:t> </a:t>
            </a:r>
            <a:r>
              <a:rPr lang="de-DE" dirty="0" err="1" smtClean="0"/>
              <a:t>over</a:t>
            </a:r>
            <a:r>
              <a:rPr lang="de-DE" dirty="0" smtClean="0"/>
              <a:t> </a:t>
            </a:r>
            <a:r>
              <a:rPr lang="de-DE" dirty="0" err="1" smtClean="0"/>
              <a:t>the</a:t>
            </a:r>
            <a:r>
              <a:rPr lang="de-DE" dirty="0" smtClean="0"/>
              <a:t> </a:t>
            </a:r>
            <a:r>
              <a:rPr lang="de-DE" dirty="0" err="1" smtClean="0"/>
              <a:t>years</a:t>
            </a: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14563" y="1743075"/>
            <a:ext cx="5019675" cy="3676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0157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Economic</a:t>
            </a:r>
            <a:r>
              <a:rPr lang="de-DE" dirty="0" smtClean="0"/>
              <a:t> </a:t>
            </a:r>
            <a:r>
              <a:rPr lang="de-DE" dirty="0" err="1" smtClean="0"/>
              <a:t>growth</a:t>
            </a:r>
            <a:r>
              <a:rPr lang="de-DE" dirty="0" smtClean="0"/>
              <a:t> </a:t>
            </a:r>
            <a:r>
              <a:rPr lang="de-DE" dirty="0" err="1" smtClean="0"/>
              <a:t>has</a:t>
            </a:r>
            <a:r>
              <a:rPr lang="de-DE" dirty="0" smtClean="0"/>
              <a:t> an </a:t>
            </a:r>
            <a:r>
              <a:rPr lang="de-DE" dirty="0" err="1" smtClean="0"/>
              <a:t>impact</a:t>
            </a:r>
            <a:r>
              <a:rPr lang="de-DE" dirty="0" smtClean="0"/>
              <a:t> on global </a:t>
            </a:r>
            <a:r>
              <a:rPr lang="de-DE" dirty="0" err="1" smtClean="0"/>
              <a:t>climate</a:t>
            </a:r>
            <a:endParaRPr lang="de-DE" dirty="0" smtClean="0"/>
          </a:p>
          <a:p>
            <a:endParaRPr lang="de-DE" dirty="0"/>
          </a:p>
          <a:p>
            <a:r>
              <a:rPr lang="de-DE" dirty="0" err="1" smtClean="0"/>
              <a:t>Suggested</a:t>
            </a:r>
            <a:r>
              <a:rPr lang="de-DE" dirty="0" smtClean="0"/>
              <a:t> </a:t>
            </a:r>
            <a:r>
              <a:rPr lang="de-DE" dirty="0" err="1" smtClean="0"/>
              <a:t>way</a:t>
            </a:r>
            <a:r>
              <a:rPr lang="de-DE" dirty="0" smtClean="0"/>
              <a:t> out </a:t>
            </a:r>
            <a:r>
              <a:rPr lang="de-DE" dirty="0" err="1" smtClean="0"/>
              <a:t>of</a:t>
            </a:r>
            <a:r>
              <a:rPr lang="de-DE" dirty="0" smtClean="0"/>
              <a:t> </a:t>
            </a:r>
            <a:r>
              <a:rPr lang="de-DE" dirty="0" err="1" smtClean="0"/>
              <a:t>this</a:t>
            </a:r>
            <a:r>
              <a:rPr lang="de-DE" dirty="0" smtClean="0"/>
              <a:t> </a:t>
            </a:r>
            <a:r>
              <a:rPr lang="de-DE" dirty="0" err="1" smtClean="0"/>
              <a:t>dilemma</a:t>
            </a:r>
            <a:r>
              <a:rPr lang="de-DE" dirty="0" smtClean="0"/>
              <a:t>:</a:t>
            </a:r>
            <a:br>
              <a:rPr lang="de-DE" dirty="0" smtClean="0"/>
            </a:br>
            <a:r>
              <a:rPr lang="de-DE" dirty="0" smtClean="0"/>
              <a:t/>
            </a:r>
            <a:br>
              <a:rPr lang="de-DE" dirty="0" smtClean="0"/>
            </a:br>
            <a:r>
              <a:rPr lang="de-DE" b="1" dirty="0" err="1" smtClean="0">
                <a:solidFill>
                  <a:srgbClr val="00B050"/>
                </a:solidFill>
              </a:rPr>
              <a:t>Increased</a:t>
            </a:r>
            <a:r>
              <a:rPr lang="de-DE" b="1" dirty="0" smtClean="0">
                <a:solidFill>
                  <a:srgbClr val="00B050"/>
                </a:solidFill>
              </a:rPr>
              <a:t> </a:t>
            </a:r>
            <a:r>
              <a:rPr lang="de-DE" b="1" dirty="0" err="1" smtClean="0">
                <a:solidFill>
                  <a:srgbClr val="00B050"/>
                </a:solidFill>
              </a:rPr>
              <a:t>use</a:t>
            </a:r>
            <a:r>
              <a:rPr lang="de-DE" b="1" dirty="0" smtClean="0">
                <a:solidFill>
                  <a:srgbClr val="00B050"/>
                </a:solidFill>
              </a:rPr>
              <a:t> </a:t>
            </a:r>
            <a:r>
              <a:rPr lang="de-DE" b="1" dirty="0" err="1" smtClean="0">
                <a:solidFill>
                  <a:srgbClr val="00B050"/>
                </a:solidFill>
              </a:rPr>
              <a:t>of</a:t>
            </a:r>
            <a:r>
              <a:rPr lang="de-DE" b="1" dirty="0" smtClean="0">
                <a:solidFill>
                  <a:srgbClr val="00B050"/>
                </a:solidFill>
              </a:rPr>
              <a:t> „</a:t>
            </a:r>
            <a:r>
              <a:rPr lang="de-DE" b="1" dirty="0" err="1" smtClean="0">
                <a:solidFill>
                  <a:srgbClr val="00B050"/>
                </a:solidFill>
              </a:rPr>
              <a:t>renewable</a:t>
            </a:r>
            <a:r>
              <a:rPr lang="de-DE" b="1" dirty="0" smtClean="0">
                <a:solidFill>
                  <a:srgbClr val="00B050"/>
                </a:solidFill>
              </a:rPr>
              <a:t> </a:t>
            </a:r>
            <a:r>
              <a:rPr lang="de-DE" b="1" dirty="0" err="1" smtClean="0">
                <a:solidFill>
                  <a:srgbClr val="00B050"/>
                </a:solidFill>
              </a:rPr>
              <a:t>energy</a:t>
            </a:r>
            <a:r>
              <a:rPr lang="de-DE" b="1" dirty="0" smtClean="0">
                <a:solidFill>
                  <a:srgbClr val="00B050"/>
                </a:solidFill>
              </a:rPr>
              <a:t>“</a:t>
            </a:r>
            <a:endParaRPr lang="en-GB" b="1" dirty="0">
              <a:solidFill>
                <a:srgbClr val="00B050"/>
              </a:solidFill>
            </a:endParaRPr>
          </a:p>
        </p:txBody>
      </p:sp>
      <p:sp>
        <p:nvSpPr>
          <p:cNvPr id="3" name="Titel 2"/>
          <p:cNvSpPr>
            <a:spLocks noGrp="1"/>
          </p:cNvSpPr>
          <p:nvPr>
            <p:ph type="title"/>
          </p:nvPr>
        </p:nvSpPr>
        <p:spPr/>
        <p:txBody>
          <a:bodyPr/>
          <a:lstStyle/>
          <a:p>
            <a:endParaRPr lang="en-GB"/>
          </a:p>
        </p:txBody>
      </p:sp>
    </p:spTree>
    <p:extLst>
      <p:ext uri="{BB962C8B-B14F-4D97-AF65-F5344CB8AC3E}">
        <p14:creationId xmlns:p14="http://schemas.microsoft.com/office/powerpoint/2010/main" xmlns="" val="26075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noAutofit/>
          </a:bodyPr>
          <a:lstStyle/>
          <a:p>
            <a:r>
              <a:rPr lang="en-GB" sz="2400" dirty="0"/>
              <a:t> ‘</a:t>
            </a:r>
            <a:r>
              <a:rPr lang="en-GB" sz="2400" b="1" dirty="0">
                <a:solidFill>
                  <a:srgbClr val="FF0000"/>
                </a:solidFill>
              </a:rPr>
              <a:t>energy from renewable sources</a:t>
            </a:r>
            <a:r>
              <a:rPr lang="en-GB" sz="2400" dirty="0"/>
              <a:t>’ means energy from renewable non-fossil sources, namely wind, solar, aerothermal, geothermal, hydrothermal and ocean energy, hydropower, biomass, landfill gas, sewage treatment plant gas and </a:t>
            </a:r>
            <a:r>
              <a:rPr lang="en-GB" sz="2400" dirty="0" smtClean="0"/>
              <a:t>biogases</a:t>
            </a:r>
          </a:p>
          <a:p>
            <a:r>
              <a:rPr lang="en-GB" sz="2400" dirty="0"/>
              <a:t>‘</a:t>
            </a:r>
            <a:r>
              <a:rPr lang="en-GB" sz="2400" b="1" dirty="0">
                <a:solidFill>
                  <a:srgbClr val="FF0000"/>
                </a:solidFill>
              </a:rPr>
              <a:t>biomass</a:t>
            </a:r>
            <a:r>
              <a:rPr lang="en-GB" sz="2400" dirty="0"/>
              <a:t>’ means the biodegradable fraction of products, waste and residues from biological origin from agriculture (including vegetal and animal substances), forestry and related industries including fisheries and aquaculture, as well as the biodegradable fraction of industrial and municipal waste</a:t>
            </a:r>
          </a:p>
        </p:txBody>
      </p:sp>
      <p:sp>
        <p:nvSpPr>
          <p:cNvPr id="3" name="Titel 2"/>
          <p:cNvSpPr>
            <a:spLocks noGrp="1"/>
          </p:cNvSpPr>
          <p:nvPr>
            <p:ph type="title"/>
          </p:nvPr>
        </p:nvSpPr>
        <p:spPr/>
        <p:txBody>
          <a:bodyPr>
            <a:normAutofit/>
          </a:bodyPr>
          <a:lstStyle/>
          <a:p>
            <a:pPr algn="ctr"/>
            <a:r>
              <a:rPr lang="de-DE" sz="3600" dirty="0" err="1" smtClean="0"/>
              <a:t>Renewable</a:t>
            </a:r>
            <a:r>
              <a:rPr lang="de-DE" sz="3600" dirty="0" smtClean="0"/>
              <a:t> </a:t>
            </a:r>
            <a:r>
              <a:rPr lang="de-DE" sz="3600" dirty="0" err="1" smtClean="0"/>
              <a:t>energy</a:t>
            </a:r>
            <a:endParaRPr lang="en-GB" sz="3600" dirty="0"/>
          </a:p>
        </p:txBody>
      </p:sp>
      <p:sp>
        <p:nvSpPr>
          <p:cNvPr id="2" name="Fußzeilenplatzhalter 1"/>
          <p:cNvSpPr>
            <a:spLocks noGrp="1"/>
          </p:cNvSpPr>
          <p:nvPr>
            <p:ph type="ftr" sz="quarter" idx="11"/>
          </p:nvPr>
        </p:nvSpPr>
        <p:spPr/>
        <p:txBody>
          <a:bodyPr/>
          <a:lstStyle/>
          <a:p>
            <a:r>
              <a:rPr lang="en-GB" smtClean="0"/>
              <a:t>Renewable Energy Directive (2009/28/EC)</a:t>
            </a:r>
            <a:endParaRPr lang="en-GB"/>
          </a:p>
        </p:txBody>
      </p:sp>
    </p:spTree>
    <p:extLst>
      <p:ext uri="{BB962C8B-B14F-4D97-AF65-F5344CB8AC3E}">
        <p14:creationId xmlns:p14="http://schemas.microsoft.com/office/powerpoint/2010/main" xmlns="" val="2000719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881</Words>
  <Application>Microsoft Office PowerPoint</Application>
  <PresentationFormat>Bildschirmpräsentation (4:3)</PresentationFormat>
  <Paragraphs>120</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Deimos</vt:lpstr>
      <vt:lpstr>Energy, Economy, Ecology</vt:lpstr>
      <vt:lpstr>               …and ideology</vt:lpstr>
      <vt:lpstr>Gross national product (2015) versus per capita energy consumption (2011)</vt:lpstr>
      <vt:lpstr>CO2 output vs. energy consumption</vt:lpstr>
      <vt:lpstr>Folie 5</vt:lpstr>
      <vt:lpstr>Goals to be aimed at</vt:lpstr>
      <vt:lpstr>Global carbon dioxide over the years</vt:lpstr>
      <vt:lpstr>Folie 8</vt:lpstr>
      <vt:lpstr>Renewable energy</vt:lpstr>
      <vt:lpstr>Renewable energy sources</vt:lpstr>
      <vt:lpstr>Carbon neutrality</vt:lpstr>
      <vt:lpstr>Fuel lifecycle (International Energy Agency Task 38)</vt:lpstr>
      <vt:lpstr>Consequences</vt:lpstr>
      <vt:lpstr>Opinions on Carbon neutrality</vt:lpstr>
      <vt:lpstr>Carbon neutrality – a misunderstanding</vt:lpstr>
      <vt:lpstr>CO2 release by various fuels</vt:lpstr>
      <vt:lpstr>Carbon neutrality?</vt:lpstr>
      <vt:lpstr>Wood burning has side effects..</vt:lpstr>
      <vt:lpstr>Folie 19</vt:lpstr>
      <vt:lpstr>How much land is allocated to biomass production for energy?</vt:lpstr>
      <vt:lpstr>Folie 21</vt:lpstr>
      <vt:lpstr>The nuclear option?</vt:lpstr>
      <vt:lpstr>Conclusions</vt:lpstr>
      <vt:lpstr>Ethical implications </vt:lpstr>
      <vt:lpstr>Hartmann, DL et al. (2013)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lifecycle (International Energy Agency Task 38)</dc:title>
  <dc:creator>Prof. Kiefer</dc:creator>
  <cp:lastModifiedBy>Jürgen Kiefer</cp:lastModifiedBy>
  <cp:revision>44</cp:revision>
  <dcterms:created xsi:type="dcterms:W3CDTF">2016-05-27T14:55:18Z</dcterms:created>
  <dcterms:modified xsi:type="dcterms:W3CDTF">2016-08-30T04:58:21Z</dcterms:modified>
</cp:coreProperties>
</file>