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57" r:id="rId5"/>
    <p:sldId id="262" r:id="rId6"/>
    <p:sldId id="269" r:id="rId7"/>
    <p:sldId id="263" r:id="rId8"/>
    <p:sldId id="264" r:id="rId9"/>
    <p:sldId id="261" r:id="rId10"/>
    <p:sldId id="268" r:id="rId11"/>
    <p:sldId id="278" r:id="rId12"/>
    <p:sldId id="277" r:id="rId13"/>
    <p:sldId id="265" r:id="rId14"/>
    <p:sldId id="267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694A8C4-273A-4ADE-B8DE-97A4162A6E70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160A089-99CA-40EF-AFAB-0D9CAB43D563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61065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>
          <a:xfrm>
            <a:off x="838203" y="1825627"/>
            <a:ext cx="10515600" cy="435133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A4573BB-0117-4D4E-B960-309906848412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EB2D257-782D-4FBF-9261-7FB65E614B9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40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6E5F6B5-698E-4800-9677-8A765B93DCCD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FAB3F32-4078-4F17-BD17-3D64F80AC67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79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E49593D-1506-47FB-A84F-8971B5A291DC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57314F2-D205-4423-8BD0-BDF09614A19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22560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B0141FC-0D40-4660-8BB0-AA36D6C56A54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E7B5855-F1D8-44B6-999A-1070103515D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7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D3C67E9-BBEC-401E-BA55-1314EEFC90B4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EE30EF6-CF3D-436D-8B26-3E2624795DF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13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45935A0-661A-4A5B-81F5-68EF16BC5671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8" name="Tijdelijke aanduiding voor voettekst 7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343C8C4-633C-40FB-9464-DBBD69AB33E9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94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A3FC178-7996-4490-8675-4B9295C7A6B2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4" name="Tijdelijke aanduiding voor voettekst 3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5A73A49-45E8-466F-9F19-B19609DEA65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44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1C02BE1-0589-4484-B0C6-6804EA280030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3" name="Tijdelijke aanduiding voor voettekst 2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D6ACEE8-FB23-4E24-A273-AC24DDC97D0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446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930A7CD-87C2-4924-8849-DC3C3C7C6D6A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EEAF225-753B-4F33-9A29-02E49223B2E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08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83C73DF-FA81-44CA-8C70-9C55B09D5915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F873C22-B66A-44E2-85FD-D900B30CC28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91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6C86C51-EF50-4472-BB25-41D39C11E07C}" type="datetime1">
              <a:rPr lang="nl-NL"/>
              <a:pPr lvl="0"/>
              <a:t>28-08-16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DF0C9A4-8DDE-4E99-8242-9DE268B53B60}" type="slidenum"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/>
          <a:lstStyle/>
          <a:p>
            <a:pPr lvl="0"/>
            <a:r>
              <a:rPr lang="en-GB" sz="4900"/>
              <a:t>Discourses on risks and discourses on values in environmental health</a:t>
            </a:r>
            <a:r>
              <a:rPr lang="nl-NL" sz="4900"/>
              <a:t/>
            </a:r>
            <a:br>
              <a:rPr lang="nl-NL" sz="4900"/>
            </a:br>
            <a:endParaRPr lang="nl-NL" sz="4900"/>
          </a:p>
        </p:txBody>
      </p:sp>
      <p:sp>
        <p:nvSpPr>
          <p:cNvPr id="3" name="Ondertitel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/>
          <a:lstStyle/>
          <a:p>
            <a:pPr lvl="0"/>
            <a:r>
              <a:rPr lang="nl-NL"/>
              <a:t>Michielkorthals@gmail.com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Opponents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365129"/>
            <a:ext cx="10515600" cy="5811834"/>
          </a:xfrm>
        </p:spPr>
        <p:txBody>
          <a:bodyPr/>
          <a:lstStyle/>
          <a:p>
            <a:pPr lvl="0"/>
            <a:r>
              <a:rPr lang="nl-NL" i="1">
                <a:solidFill>
                  <a:srgbClr val="FFFF00"/>
                </a:solidFill>
              </a:rPr>
              <a:t>Seeds of death: unveiling the lies of GMOs</a:t>
            </a:r>
            <a:r>
              <a:rPr lang="nl-NL">
                <a:solidFill>
                  <a:srgbClr val="FFFF00"/>
                </a:solidFill>
              </a:rPr>
              <a:t>, en </a:t>
            </a:r>
            <a:r>
              <a:rPr lang="nl-NL" i="1">
                <a:solidFill>
                  <a:srgbClr val="FFFF00"/>
                </a:solidFill>
              </a:rPr>
              <a:t>Horrific new studies in GMOs, you're eating this stuff!!</a:t>
            </a:r>
            <a:r>
              <a:rPr lang="nl-NL">
                <a:solidFill>
                  <a:srgbClr val="FFFF00"/>
                </a:solidFill>
              </a:rPr>
              <a:t> en </a:t>
            </a:r>
            <a:r>
              <a:rPr lang="nl-NL" i="1">
                <a:solidFill>
                  <a:srgbClr val="FFFF00"/>
                </a:solidFill>
              </a:rPr>
              <a:t>They are killing us—GMO foods</a:t>
            </a:r>
            <a:r>
              <a:rPr lang="nl-NL">
                <a:solidFill>
                  <a:srgbClr val="FFFF00"/>
                </a:solidFill>
              </a:rPr>
              <a:t>.</a:t>
            </a:r>
          </a:p>
          <a:p>
            <a:pPr lvl="0"/>
            <a:r>
              <a:rPr lang="en-GB">
                <a:solidFill>
                  <a:srgbClr val="FFFF00"/>
                </a:solidFill>
              </a:rPr>
              <a:t>Greenpeace: environmental risks (e.g. decline of biodiversity);</a:t>
            </a:r>
          </a:p>
          <a:p>
            <a:pPr lvl="0">
              <a:lnSpc>
                <a:spcPct val="60000"/>
              </a:lnSpc>
            </a:pPr>
            <a:r>
              <a:rPr lang="en-GB">
                <a:solidFill>
                  <a:srgbClr val="FFFF00"/>
                </a:solidFill>
              </a:rPr>
              <a:t>Concept of unnatural covers many (normative) meanings </a:t>
            </a:r>
          </a:p>
          <a:p>
            <a:pPr lvl="0">
              <a:lnSpc>
                <a:spcPct val="60000"/>
              </a:lnSpc>
            </a:pPr>
            <a:r>
              <a:rPr lang="en-GB">
                <a:solidFill>
                  <a:srgbClr val="FFFF00"/>
                </a:solidFill>
              </a:rPr>
              <a:t>Better way of dealing with environment and nature</a:t>
            </a:r>
          </a:p>
          <a:p>
            <a:pPr lvl="0">
              <a:lnSpc>
                <a:spcPct val="60000"/>
              </a:lnSpc>
            </a:pPr>
            <a:r>
              <a:rPr lang="en-GB">
                <a:solidFill>
                  <a:srgbClr val="FFFF00"/>
                </a:solidFill>
              </a:rPr>
              <a:t>Fear for uncontrollable food industry with a monopoly on crops and food</a:t>
            </a:r>
          </a:p>
          <a:p>
            <a:pPr lvl="0">
              <a:lnSpc>
                <a:spcPct val="60000"/>
              </a:lnSpc>
            </a:pPr>
            <a:r>
              <a:rPr lang="en-GB">
                <a:solidFill>
                  <a:srgbClr val="FFFF00"/>
                </a:solidFill>
              </a:rPr>
              <a:t>Homogenization of four standard crops (maize, wheat, potato rice)</a:t>
            </a:r>
          </a:p>
          <a:p>
            <a:pPr lvl="0">
              <a:lnSpc>
                <a:spcPct val="60000"/>
              </a:lnSpc>
            </a:pPr>
            <a:r>
              <a:rPr lang="en-GB">
                <a:solidFill>
                  <a:srgbClr val="FFFF00"/>
                </a:solidFill>
              </a:rPr>
              <a:t>Patents as monopoly </a:t>
            </a:r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nl-NL"/>
          </a:p>
          <a:p>
            <a:pPr lvl="0"/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Framing agriculture with GM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Seed oriented</a:t>
            </a:r>
          </a:p>
          <a:p>
            <a:pPr lvl="0"/>
            <a:r>
              <a:rPr lang="nl-NL"/>
              <a:t>Value question: what is the practice of agriculture?</a:t>
            </a:r>
          </a:p>
          <a:p>
            <a:pPr lvl="0"/>
            <a:r>
              <a:rPr lang="nl-NL"/>
              <a:t>Ecosystem oriented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Environmental health and intensive farming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Fine particles, methane etc harm human health</a:t>
            </a:r>
          </a:p>
          <a:p>
            <a:pPr lvl="0"/>
            <a:r>
              <a:rPr lang="nl-NL"/>
              <a:t>Risks, comparison with other fine particles sources</a:t>
            </a:r>
          </a:p>
          <a:p>
            <a:pPr lvl="0"/>
            <a:r>
              <a:rPr lang="nl-NL"/>
              <a:t>Solution: intensive pig farming with air brushing, water cleaning etc</a:t>
            </a:r>
          </a:p>
          <a:p>
            <a:pPr lvl="0"/>
            <a:r>
              <a:rPr lang="nl-NL"/>
              <a:t>No limit to number of animals</a:t>
            </a:r>
          </a:p>
          <a:p>
            <a:pPr lvl="0"/>
            <a:r>
              <a:rPr lang="nl-NL"/>
              <a:t>Value: it is right to treat animals this way?</a:t>
            </a:r>
          </a:p>
          <a:p>
            <a:pPr lvl="0"/>
            <a:endParaRPr lang="nl-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possible clashes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Clash between risks and values as between apples and pears </a:t>
            </a:r>
          </a:p>
          <a:p>
            <a:pPr lvl="0"/>
            <a:r>
              <a:rPr lang="nl-NL"/>
              <a:t>Clash with respect to policy impacts</a:t>
            </a:r>
          </a:p>
          <a:p>
            <a:pPr lvl="0"/>
            <a:r>
              <a:rPr lang="nl-NL"/>
              <a:t>Clash by denying any impacts (result of framing issues)</a:t>
            </a:r>
          </a:p>
          <a:p>
            <a:pPr lvl="0"/>
            <a:r>
              <a:rPr lang="nl-NL"/>
              <a:t>Clash by using different technology concepts: neutral versus value laden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Deliberation about values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Pluralism and relativism</a:t>
            </a:r>
          </a:p>
          <a:p>
            <a:pPr lvl="0"/>
            <a:r>
              <a:rPr lang="nl-NL"/>
              <a:t>Overlapping consensus on certain values</a:t>
            </a:r>
          </a:p>
          <a:p>
            <a:pPr lvl="0"/>
            <a:r>
              <a:rPr lang="nl-NL"/>
              <a:t>Agreeing to disagree</a:t>
            </a:r>
          </a:p>
          <a:p>
            <a:pPr lvl="0"/>
            <a:r>
              <a:rPr lang="nl-NL"/>
              <a:t>Narratively finding out what the good, the aim is of a practice</a:t>
            </a:r>
          </a:p>
          <a:p>
            <a:pPr lvl="0"/>
            <a:endParaRPr lang="nl-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Integrative assessment of risks and policies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Integration of disciplines</a:t>
            </a:r>
          </a:p>
          <a:p>
            <a:pPr lvl="0"/>
            <a:r>
              <a:rPr lang="nl-NL"/>
              <a:t>Integration of stakeholders values and frames</a:t>
            </a:r>
          </a:p>
          <a:p>
            <a:pPr lvl="0"/>
            <a:r>
              <a:rPr lang="nl-NL"/>
              <a:t>Process oriented, long term</a:t>
            </a:r>
          </a:p>
          <a:p>
            <a:pPr lvl="0"/>
            <a:r>
              <a:rPr lang="nl-NL"/>
              <a:t>Sometimes: first value discussion than risk analysis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Literature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marL="0" lvl="0" indent="0">
              <a:buNone/>
            </a:pPr>
            <a:r>
              <a:rPr lang="en-US"/>
              <a:t>Briggs, David J., 2008, A framework for integrated environmental health impact assessment of systemic risks. Environmental Health 7:61 doi:10.1186/1476-069X-7-61</a:t>
            </a:r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Environmental health, justice &amp; good life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Agriculture and food production as issues of environmental health</a:t>
            </a:r>
          </a:p>
          <a:p>
            <a:pPr lvl="1"/>
            <a:r>
              <a:rPr lang="nl-NL"/>
              <a:t>GM, obesity, air pollution, Q-fever</a:t>
            </a:r>
          </a:p>
          <a:p>
            <a:pPr lvl="0"/>
            <a:r>
              <a:rPr lang="nl-NL"/>
              <a:t>Distribution: justice</a:t>
            </a:r>
          </a:p>
          <a:p>
            <a:pPr lvl="0"/>
            <a:r>
              <a:rPr lang="nl-NL"/>
              <a:t>Production: quality, good life, values</a:t>
            </a:r>
          </a:p>
          <a:p>
            <a:pPr lvl="0"/>
            <a:r>
              <a:rPr lang="nl-NL"/>
              <a:t>Long term risks</a:t>
            </a:r>
          </a:p>
          <a:p>
            <a:pPr lvl="0"/>
            <a:r>
              <a:rPr lang="nl-NL"/>
              <a:t>Long term value changes: landscape, social-economic organization etc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Content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marL="457200" lvl="0" indent="-457200">
              <a:lnSpc>
                <a:spcPct val="60000"/>
              </a:lnSpc>
              <a:buFont typeface="Calibri Light"/>
              <a:buAutoNum type="arabicPeriod"/>
            </a:pPr>
            <a:r>
              <a:rPr lang="en-GB" sz="2400" dirty="0"/>
              <a:t>Dominant political discourse on environment and technologies: numerical assessment of consequences by experts </a:t>
            </a:r>
          </a:p>
          <a:p>
            <a:pPr marL="457200" lvl="0" indent="-457200">
              <a:lnSpc>
                <a:spcPct val="60000"/>
              </a:lnSpc>
              <a:buFont typeface="Calibri Light"/>
              <a:buAutoNum type="arabicPeriod"/>
            </a:pPr>
            <a:r>
              <a:rPr lang="en-GB" sz="2400" dirty="0"/>
              <a:t>Concerns of citizens: values (often: long term changes)</a:t>
            </a:r>
          </a:p>
          <a:p>
            <a:pPr marL="457200" lvl="0" indent="-457200">
              <a:lnSpc>
                <a:spcPct val="60000"/>
              </a:lnSpc>
              <a:buFont typeface="Calibri Light"/>
              <a:buAutoNum type="arabicPeriod"/>
            </a:pPr>
            <a:r>
              <a:rPr lang="en-GB" sz="2400" dirty="0"/>
              <a:t>Talking at cross purposes </a:t>
            </a:r>
          </a:p>
          <a:p>
            <a:pPr marL="457200" lvl="0" indent="-457200">
              <a:lnSpc>
                <a:spcPct val="60000"/>
              </a:lnSpc>
              <a:buFont typeface="Calibri Light"/>
              <a:buAutoNum type="arabicPeriod"/>
            </a:pPr>
            <a:r>
              <a:rPr lang="en-GB" sz="2400" dirty="0"/>
              <a:t>Pulling values out </a:t>
            </a:r>
            <a:r>
              <a:rPr lang="en-GB" sz="2400" dirty="0" smtClean="0"/>
              <a:t>assumptions </a:t>
            </a:r>
            <a:r>
              <a:rPr lang="en-GB" sz="2400" dirty="0"/>
              <a:t>of risks analysis: Examples from food and agricultural </a:t>
            </a:r>
            <a:r>
              <a:rPr lang="nl-NL" sz="2400" dirty="0" smtClean="0"/>
              <a:t>technologies</a:t>
            </a:r>
            <a:r>
              <a:rPr lang="en-GB" sz="2400" dirty="0" smtClean="0"/>
              <a:t> </a:t>
            </a:r>
            <a:endParaRPr lang="en-GB" sz="2400" dirty="0"/>
          </a:p>
          <a:p>
            <a:pPr marL="914400" lvl="2" indent="0">
              <a:lnSpc>
                <a:spcPct val="60000"/>
              </a:lnSpc>
              <a:buNone/>
            </a:pPr>
            <a:r>
              <a:rPr lang="en-GB" dirty="0"/>
              <a:t>Genetic modification of crops </a:t>
            </a:r>
          </a:p>
          <a:p>
            <a:pPr marL="1371600" lvl="3" indent="0">
              <a:lnSpc>
                <a:spcPct val="60000"/>
              </a:lnSpc>
              <a:buNone/>
            </a:pPr>
            <a:r>
              <a:rPr lang="en-GB" sz="2200" dirty="0"/>
              <a:t>Experts: Risks and Natural</a:t>
            </a:r>
          </a:p>
          <a:p>
            <a:pPr marL="1371600" lvl="3" indent="0">
              <a:lnSpc>
                <a:spcPct val="60000"/>
              </a:lnSpc>
              <a:buNone/>
            </a:pPr>
            <a:r>
              <a:rPr lang="en-GB" sz="2200" dirty="0"/>
              <a:t>Citizens: Unnatural means increasing an uncontrollable food industry with a monopoly on crops and food, etc</a:t>
            </a:r>
          </a:p>
          <a:p>
            <a:pPr marL="914400" lvl="2" indent="0">
              <a:lnSpc>
                <a:spcPct val="60000"/>
              </a:lnSpc>
              <a:buNone/>
            </a:pPr>
            <a:r>
              <a:rPr lang="en-GB" dirty="0"/>
              <a:t>Intensive pig farming</a:t>
            </a:r>
          </a:p>
          <a:p>
            <a:pPr marL="1371600" lvl="3" indent="0">
              <a:lnSpc>
                <a:spcPct val="60000"/>
              </a:lnSpc>
              <a:buNone/>
            </a:pPr>
            <a:r>
              <a:rPr lang="en-GB" sz="2200" dirty="0"/>
              <a:t>Experts: risks and high tech</a:t>
            </a:r>
          </a:p>
          <a:p>
            <a:pPr marL="1371600" lvl="3" indent="0">
              <a:lnSpc>
                <a:spcPct val="60000"/>
              </a:lnSpc>
              <a:buNone/>
            </a:pPr>
            <a:r>
              <a:rPr lang="en-GB" sz="2200" dirty="0"/>
              <a:t>Citizens: values of animals</a:t>
            </a:r>
          </a:p>
          <a:p>
            <a:pPr marL="457200" lvl="0" indent="-457200">
              <a:lnSpc>
                <a:spcPct val="60000"/>
              </a:lnSpc>
              <a:buFont typeface="Calibri Light"/>
              <a:buAutoNum type="arabicPeriod"/>
            </a:pPr>
            <a:r>
              <a:rPr lang="nl-NL" sz="2400" dirty="0" err="1"/>
              <a:t>Value</a:t>
            </a:r>
            <a:r>
              <a:rPr lang="nl-NL" sz="2400" dirty="0"/>
              <a:t> discourses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Dominant discourse: risk analysis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>
              <a:lnSpc>
                <a:spcPct val="70000"/>
              </a:lnSpc>
              <a:buFont typeface="Wingdings" pitchFamily="2"/>
              <a:buChar char="v"/>
            </a:pPr>
            <a:r>
              <a:rPr lang="en-US"/>
              <a:t>What can happen? (i.e., what can go wrong?): Exposure</a:t>
            </a:r>
          </a:p>
          <a:p>
            <a:pPr lvl="0">
              <a:lnSpc>
                <a:spcPct val="70000"/>
              </a:lnSpc>
              <a:buFont typeface="Wingdings" pitchFamily="2"/>
              <a:buChar char="v"/>
            </a:pPr>
            <a:r>
              <a:rPr lang="en-US"/>
              <a:t>How likely is it that it will happen? Probability</a:t>
            </a:r>
          </a:p>
          <a:p>
            <a:pPr lvl="0">
              <a:lnSpc>
                <a:spcPct val="70000"/>
              </a:lnSpc>
              <a:buFont typeface="Wingdings" pitchFamily="2"/>
              <a:buChar char="v"/>
            </a:pPr>
            <a:r>
              <a:rPr lang="en-US"/>
              <a:t>If it does happen, what are the consequences?</a:t>
            </a:r>
          </a:p>
          <a:p>
            <a:pPr lvl="0">
              <a:lnSpc>
                <a:spcPct val="70000"/>
              </a:lnSpc>
              <a:buFont typeface="Wingdings" pitchFamily="2"/>
              <a:buChar char="v"/>
            </a:pPr>
            <a:r>
              <a:rPr lang="en-US"/>
              <a:t>Risk is the sum of the products of the consequences multiplied by their probabilities.</a:t>
            </a:r>
          </a:p>
          <a:p>
            <a:pPr lvl="0">
              <a:lnSpc>
                <a:spcPct val="70000"/>
              </a:lnSpc>
            </a:pPr>
            <a:r>
              <a:rPr lang="nl-NL"/>
              <a:t>Dominant: quantative analysis of disease burden</a:t>
            </a:r>
          </a:p>
          <a:p>
            <a:pPr lvl="0">
              <a:lnSpc>
                <a:spcPct val="70000"/>
              </a:lnSpc>
            </a:pPr>
            <a:r>
              <a:rPr lang="nl-NL"/>
              <a:t>Comparing risks: GM with bicycling or driving</a:t>
            </a:r>
          </a:p>
          <a:p>
            <a:pPr lvl="0">
              <a:lnSpc>
                <a:spcPct val="70000"/>
              </a:lnSpc>
            </a:pPr>
            <a:r>
              <a:rPr lang="nl-NL"/>
              <a:t>Risk communication of information: understanding or misunderstanding</a:t>
            </a:r>
          </a:p>
          <a:p>
            <a:pPr lvl="0">
              <a:lnSpc>
                <a:spcPct val="70000"/>
              </a:lnSpc>
            </a:pPr>
            <a:r>
              <a:rPr lang="nl-NL"/>
              <a:t>Don’t motivate to act; no intrinsic motivation to realize a certain state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nl-NL" sz="3200"/>
              <a:t>No risks analysis without value assumptions</a:t>
            </a:r>
            <a:br>
              <a:rPr lang="nl-NL" sz="3200"/>
            </a:br>
            <a:r>
              <a:rPr lang="nl-NL" sz="3200"/>
              <a:t/>
            </a:r>
            <a:br>
              <a:rPr lang="nl-NL" sz="3200"/>
            </a:br>
            <a:endParaRPr lang="nl-NL" sz="3200"/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Technology: assumed as neutral</a:t>
            </a:r>
          </a:p>
          <a:p>
            <a:pPr lvl="0"/>
            <a:r>
              <a:rPr lang="nl-NL"/>
              <a:t>Technology: take it or leave it: no transforming of t</a:t>
            </a:r>
          </a:p>
          <a:p>
            <a:pPr lvl="0"/>
            <a:endParaRPr lang="nl-NL"/>
          </a:p>
          <a:p>
            <a:pPr lvl="0"/>
            <a:r>
              <a:rPr lang="nl-NL"/>
              <a:t>Not neutral: mostly hedonistic, materialistic losses</a:t>
            </a:r>
          </a:p>
          <a:p>
            <a:pPr lvl="0"/>
            <a:r>
              <a:rPr lang="nl-NL"/>
              <a:t>Consequentialistic: something is right when the good consequences outweigh the bad one</a:t>
            </a:r>
          </a:p>
          <a:p>
            <a:pPr lvl="0"/>
            <a:r>
              <a:rPr lang="nl-NL"/>
              <a:t>Framing the issue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/>
              <a:t>Citizens’ (and experts’) values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About what people strive for: not what they don’t want</a:t>
            </a:r>
          </a:p>
          <a:p>
            <a:pPr lvl="0"/>
            <a:r>
              <a:rPr lang="nl-NL"/>
              <a:t>Values motivate to act</a:t>
            </a:r>
          </a:p>
          <a:p>
            <a:pPr lvl="0"/>
            <a:r>
              <a:rPr lang="nl-NL"/>
              <a:t>Opposite values: connected with different lifestories</a:t>
            </a:r>
          </a:p>
          <a:p>
            <a:pPr lvl="0"/>
            <a:r>
              <a:rPr lang="nl-NL"/>
              <a:t>Not quantitative; life experiences</a:t>
            </a:r>
          </a:p>
          <a:p>
            <a:pPr lvl="0"/>
            <a:r>
              <a:rPr lang="nl-NL"/>
              <a:t>Values need practices: experiences, friendship, solidarity, empathy, stories, practices</a:t>
            </a:r>
          </a:p>
          <a:p>
            <a:pPr lvl="0"/>
            <a:r>
              <a:rPr lang="nl-NL"/>
              <a:t>Values and risks analysis: often collusion between framework and content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nl-NL" sz="3600"/>
              <a:t>Talking at cross purposes: disrespect from both sides</a:t>
            </a:r>
            <a:br>
              <a:rPr lang="nl-NL" sz="3600"/>
            </a:br>
            <a:endParaRPr lang="nl-NL" sz="3600"/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/>
            <a:r>
              <a:rPr lang="nl-NL"/>
              <a:t>Confrontation of risks and values</a:t>
            </a:r>
          </a:p>
          <a:p>
            <a:pPr lvl="0"/>
            <a:r>
              <a:rPr lang="nl-NL"/>
              <a:t>Risk position to value positon: ‘all misunderstandings’: risk as information</a:t>
            </a:r>
          </a:p>
          <a:p>
            <a:pPr lvl="0"/>
            <a:r>
              <a:rPr lang="nl-NL"/>
              <a:t>Risk position to value position: ‘romantic’; ‘nostalgia’; collusion of worldviews</a:t>
            </a:r>
          </a:p>
          <a:p>
            <a:pPr lvl="0"/>
            <a:endParaRPr lang="nl-NL"/>
          </a:p>
          <a:p>
            <a:pPr lvl="0"/>
            <a:r>
              <a:rPr lang="nl-NL"/>
              <a:t>Value position to risk position: Frankenstein; corruption; everything for sale; downgrading farmers to employers </a:t>
            </a:r>
          </a:p>
          <a:p>
            <a:pPr lvl="0"/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</p:spPr>
        <p:txBody>
          <a:bodyPr/>
          <a:lstStyle/>
          <a:p>
            <a:pPr lvl="0"/>
            <a:r>
              <a:rPr lang="en-GB"/>
              <a:t>Genetic modification of crops </a:t>
            </a:r>
            <a:endParaRPr lang="nl-NL"/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351336"/>
          </a:xfrm>
        </p:spPr>
        <p:txBody>
          <a:bodyPr/>
          <a:lstStyle/>
          <a:p>
            <a:pPr lvl="0">
              <a:lnSpc>
                <a:spcPct val="60000"/>
              </a:lnSpc>
            </a:pPr>
            <a:r>
              <a:rPr lang="en-GB"/>
              <a:t>Technologists: health and environmental risks are nihil </a:t>
            </a:r>
          </a:p>
          <a:p>
            <a:pPr lvl="0">
              <a:lnSpc>
                <a:spcPct val="60000"/>
              </a:lnSpc>
            </a:pPr>
            <a:r>
              <a:rPr lang="en-GB"/>
              <a:t>To citizens: your worries are senseless</a:t>
            </a:r>
          </a:p>
          <a:p>
            <a:pPr lvl="0">
              <a:lnSpc>
                <a:spcPct val="60000"/>
              </a:lnSpc>
            </a:pPr>
            <a:r>
              <a:rPr lang="en-GB"/>
              <a:t>Assumption of technologists: citizens believe that this technology is ‘unnatural’, and consequently they show that it is very natural and therefore with minimal risks.</a:t>
            </a:r>
          </a:p>
          <a:p>
            <a:pPr lvl="0">
              <a:lnSpc>
                <a:spcPct val="60000"/>
              </a:lnSpc>
            </a:pPr>
            <a:r>
              <a:rPr lang="en-GB"/>
              <a:t>Or they device new gm technologies like cisgenesis</a:t>
            </a:r>
          </a:p>
          <a:p>
            <a:pPr lvl="0">
              <a:lnSpc>
                <a:spcPct val="60000"/>
              </a:lnSpc>
            </a:pPr>
            <a:r>
              <a:rPr lang="en-GB"/>
              <a:t>Environmental risks: Darwinian evolution: resistance of pests (10)</a:t>
            </a:r>
          </a:p>
          <a:p>
            <a:pPr lvl="0">
              <a:lnSpc>
                <a:spcPct val="60000"/>
              </a:lnSpc>
            </a:pPr>
            <a:r>
              <a:rPr lang="en-GB"/>
              <a:t>More use of chemicals than before GM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18023</TotalTime>
  <Words>750</Words>
  <Application>Microsoft Macintosh PowerPoint</Application>
  <PresentationFormat>Breedbeeld</PresentationFormat>
  <Paragraphs>94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Wingdings</vt:lpstr>
      <vt:lpstr>Calibri Light</vt:lpstr>
      <vt:lpstr>Arial</vt:lpstr>
      <vt:lpstr>Calibri</vt:lpstr>
      <vt:lpstr>Kantoorthema</vt:lpstr>
      <vt:lpstr>Discourses on risks and discourses on values in environmental health </vt:lpstr>
      <vt:lpstr>Environmental health, justice &amp; good life</vt:lpstr>
      <vt:lpstr>PowerPoint-presentatie</vt:lpstr>
      <vt:lpstr>Content</vt:lpstr>
      <vt:lpstr>Dominant discourse: risk analysis</vt:lpstr>
      <vt:lpstr>No risks analysis without value assumptions  </vt:lpstr>
      <vt:lpstr>Citizens’ (and experts’) values</vt:lpstr>
      <vt:lpstr>Talking at cross purposes: disrespect from both sides </vt:lpstr>
      <vt:lpstr>Genetic modification of crops </vt:lpstr>
      <vt:lpstr>Opponents</vt:lpstr>
      <vt:lpstr>Framing agriculture with GM</vt:lpstr>
      <vt:lpstr>Environmental health and intensive farming</vt:lpstr>
      <vt:lpstr>possible clashes</vt:lpstr>
      <vt:lpstr>Deliberation about values</vt:lpstr>
      <vt:lpstr>Integrative assessment of risks and policies</vt:lpstr>
      <vt:lpstr>Literature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Discourses on risks and discourses on value in environmental health</dc:title>
  <dc:creator>michielkorthals@gmail.com</dc:creator>
  <cp:lastModifiedBy>michielkorthals@gmail.com</cp:lastModifiedBy>
  <cp:revision>37</cp:revision>
  <dcterms:created xsi:type="dcterms:W3CDTF">2016-07-12T14:36:33Z</dcterms:created>
  <dcterms:modified xsi:type="dcterms:W3CDTF">2016-08-28T14:19:05Z</dcterms:modified>
</cp:coreProperties>
</file>