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8" r:id="rId2"/>
    <p:sldId id="257" r:id="rId3"/>
    <p:sldId id="285" r:id="rId4"/>
    <p:sldId id="280" r:id="rId5"/>
    <p:sldId id="286" r:id="rId6"/>
    <p:sldId id="258" r:id="rId7"/>
    <p:sldId id="259" r:id="rId8"/>
    <p:sldId id="260" r:id="rId9"/>
    <p:sldId id="273" r:id="rId10"/>
    <p:sldId id="287" r:id="rId11"/>
    <p:sldId id="281" r:id="rId12"/>
    <p:sldId id="291" r:id="rId13"/>
    <p:sldId id="282" r:id="rId14"/>
    <p:sldId id="261" r:id="rId15"/>
    <p:sldId id="270" r:id="rId16"/>
    <p:sldId id="288" r:id="rId17"/>
    <p:sldId id="263" r:id="rId18"/>
    <p:sldId id="271" r:id="rId19"/>
    <p:sldId id="289" r:id="rId20"/>
    <p:sldId id="272" r:id="rId21"/>
    <p:sldId id="267" r:id="rId22"/>
    <p:sldId id="269" r:id="rId23"/>
    <p:sldId id="283" r:id="rId24"/>
    <p:sldId id="284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" d="100"/>
          <a:sy n="12" d="100"/>
        </p:scale>
        <p:origin x="-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FABD4-19D1-46E3-BD66-3FF42BD7BA93}" type="datetimeFigureOut">
              <a:rPr lang="en-AU" smtClean="0"/>
              <a:pPr/>
              <a:t>30/08/2016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0EA25-72D1-4AA6-9B31-651553CEA0FF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0EA25-72D1-4AA6-9B31-651553CEA0FF}" type="slidenum">
              <a:rPr lang="en-AU" smtClean="0"/>
              <a:pPr/>
              <a:t>7</a:t>
            </a:fld>
            <a:endParaRPr lang="en-A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0EA25-72D1-4AA6-9B31-651553CEA0FF}" type="slidenum">
              <a:rPr lang="en-AU" smtClean="0"/>
              <a:pPr/>
              <a:t>22</a:t>
            </a:fld>
            <a:endParaRPr lang="en-A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0EA25-72D1-4AA6-9B31-651553CEA0FF}" type="slidenum">
              <a:rPr lang="en-AU" smtClean="0"/>
              <a:pPr/>
              <a:t>25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0EA25-72D1-4AA6-9B31-651553CEA0FF}" type="slidenum">
              <a:rPr lang="en-AU" smtClean="0"/>
              <a:pPr/>
              <a:t>8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0EA25-72D1-4AA6-9B31-651553CEA0FF}" type="slidenum">
              <a:rPr lang="en-AU" smtClean="0"/>
              <a:pPr/>
              <a:t>9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0EA25-72D1-4AA6-9B31-651553CEA0FF}" type="slidenum">
              <a:rPr lang="en-AU" smtClean="0"/>
              <a:pPr/>
              <a:t>14</a:t>
            </a:fld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0EA25-72D1-4AA6-9B31-651553CEA0FF}" type="slidenum">
              <a:rPr lang="en-AU" smtClean="0"/>
              <a:pPr/>
              <a:t>15</a:t>
            </a:fld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0EA25-72D1-4AA6-9B31-651553CEA0FF}" type="slidenum">
              <a:rPr lang="en-AU" smtClean="0"/>
              <a:pPr/>
              <a:t>17</a:t>
            </a:fld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0EA25-72D1-4AA6-9B31-651553CEA0FF}" type="slidenum">
              <a:rPr lang="en-AU" smtClean="0"/>
              <a:pPr/>
              <a:t>18</a:t>
            </a:fld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0EA25-72D1-4AA6-9B31-651553CEA0FF}" type="slidenum">
              <a:rPr lang="en-AU" smtClean="0"/>
              <a:pPr/>
              <a:t>20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0EA25-72D1-4AA6-9B31-651553CEA0FF}" type="slidenum">
              <a:rPr lang="en-AU" smtClean="0"/>
              <a:pPr/>
              <a:t>21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6706-A8FE-4437-AD2F-8961CD843707}" type="datetimeFigureOut">
              <a:rPr lang="en-AU" smtClean="0"/>
              <a:pPr/>
              <a:t>30/08/2016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65B2-AB24-44F3-B5C3-1DD3787F21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6706-A8FE-4437-AD2F-8961CD843707}" type="datetimeFigureOut">
              <a:rPr lang="en-AU" smtClean="0"/>
              <a:pPr/>
              <a:t>30/08/2016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65B2-AB24-44F3-B5C3-1DD3787F21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6706-A8FE-4437-AD2F-8961CD843707}" type="datetimeFigureOut">
              <a:rPr lang="en-AU" smtClean="0"/>
              <a:pPr/>
              <a:t>30/08/2016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65B2-AB24-44F3-B5C3-1DD3787F21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X:\Brand Guidelines\2010 Branding - Never Stand Still\Templates\Powerpoint\Faculty Templates\Medicine ban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70431" cy="2160240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248472" y="3322800"/>
            <a:ext cx="4283968" cy="28803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School name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17280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22860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6706-A8FE-4437-AD2F-8961CD843707}" type="datetimeFigureOut">
              <a:rPr lang="en-AU" smtClean="0"/>
              <a:pPr/>
              <a:t>30/08/2016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65B2-AB24-44F3-B5C3-1DD3787F21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6706-A8FE-4437-AD2F-8961CD843707}" type="datetimeFigureOut">
              <a:rPr lang="en-AU" smtClean="0"/>
              <a:pPr/>
              <a:t>30/08/2016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65B2-AB24-44F3-B5C3-1DD3787F21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6706-A8FE-4437-AD2F-8961CD843707}" type="datetimeFigureOut">
              <a:rPr lang="en-AU" smtClean="0"/>
              <a:pPr/>
              <a:t>30/08/2016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65B2-AB24-44F3-B5C3-1DD3787F21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6706-A8FE-4437-AD2F-8961CD843707}" type="datetimeFigureOut">
              <a:rPr lang="en-AU" smtClean="0"/>
              <a:pPr/>
              <a:t>30/08/2016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65B2-AB24-44F3-B5C3-1DD3787F21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6706-A8FE-4437-AD2F-8961CD843707}" type="datetimeFigureOut">
              <a:rPr lang="en-AU" smtClean="0"/>
              <a:pPr/>
              <a:t>30/08/2016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65B2-AB24-44F3-B5C3-1DD3787F21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6706-A8FE-4437-AD2F-8961CD843707}" type="datetimeFigureOut">
              <a:rPr lang="en-AU" smtClean="0"/>
              <a:pPr/>
              <a:t>30/08/2016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65B2-AB24-44F3-B5C3-1DD3787F21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6706-A8FE-4437-AD2F-8961CD843707}" type="datetimeFigureOut">
              <a:rPr lang="en-AU" smtClean="0"/>
              <a:pPr/>
              <a:t>30/08/2016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65B2-AB24-44F3-B5C3-1DD3787F21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6706-A8FE-4437-AD2F-8961CD843707}" type="datetimeFigureOut">
              <a:rPr lang="en-AU" smtClean="0"/>
              <a:pPr/>
              <a:t>30/08/2016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65B2-AB24-44F3-B5C3-1DD3787F21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76706-A8FE-4437-AD2F-8961CD843707}" type="datetimeFigureOut">
              <a:rPr lang="en-AU" smtClean="0"/>
              <a:pPr/>
              <a:t>30/08/2016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865B2-AB24-44F3-B5C3-1DD3787F21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286248" y="4786322"/>
            <a:ext cx="4283968" cy="288032"/>
          </a:xfrm>
        </p:spPr>
        <p:txBody>
          <a:bodyPr>
            <a:normAutofit/>
          </a:bodyPr>
          <a:lstStyle/>
          <a:p>
            <a:r>
              <a:rPr lang="en-US" dirty="0" smtClean="0"/>
              <a:t>School of Public Health and Community Medicine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79712" y="1484784"/>
            <a:ext cx="7164288" cy="1728192"/>
          </a:xfrm>
        </p:spPr>
        <p:txBody>
          <a:bodyPr>
            <a:noAutofit/>
          </a:bodyPr>
          <a:lstStyle/>
          <a:p>
            <a:pPr algn="ctr"/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			Nuclear Fuel Cycle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A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	Royal Commission, South Australia </a:t>
            </a:r>
            <a:br>
              <a:rPr lang="en-A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		2015-2016   REPORT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87624" y="4077072"/>
            <a:ext cx="7776864" cy="2304256"/>
          </a:xfrm>
        </p:spPr>
        <p:txBody>
          <a:bodyPr>
            <a:noAutofit/>
          </a:bodyPr>
          <a:lstStyle/>
          <a:p>
            <a:pPr algn="r"/>
            <a:r>
              <a:rPr lang="en-A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Peter Trebilco</a:t>
            </a:r>
          </a:p>
          <a:p>
            <a:pPr algn="r"/>
            <a:r>
              <a:rPr lang="en-A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Visiting Fellow</a:t>
            </a:r>
          </a:p>
          <a:p>
            <a:pPr algn="r"/>
            <a:r>
              <a:rPr lang="en-A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School of Public Health </a:t>
            </a:r>
          </a:p>
          <a:p>
            <a:pPr algn="r"/>
            <a:r>
              <a:rPr lang="en-A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Community Medicine</a:t>
            </a:r>
          </a:p>
          <a:p>
            <a:pPr algn="r"/>
            <a:r>
              <a:rPr lang="en-A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UNSW Australia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772816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4488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“Innovative, modern mining practices combined with </a:t>
            </a:r>
            <a:r>
              <a:rPr lang="en-AU" sz="3600" u="sng" dirty="0" smtClean="0">
                <a:latin typeface="Times New Roman" pitchFamily="18" charset="0"/>
                <a:cs typeface="Times New Roman" pitchFamily="18" charset="0"/>
              </a:rPr>
              <a:t>strictly-enforced regulatory standards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are geared towards avoiding past mistakes committed primarily during the early history of the industry when maximising uranium production  was the principal operating consideration.”</a:t>
            </a:r>
            <a:endParaRPr lang="en-A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Michael Schulter, founder of Britain’s Relationship Foundation has suggested 10 rules for a “relationship business charter’.</a:t>
            </a:r>
          </a:p>
          <a:p>
            <a:endParaRPr lang="en-A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 Rule 1:</a:t>
            </a:r>
          </a:p>
          <a:p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To become a profitable and sustainable business for the benefit of ALL its stake holders- owners, directors, managers, employees, suppliers, customers and the wider society.</a:t>
            </a:r>
            <a:endParaRPr lang="en-A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8586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England’s Office of Nuclear Regulation publishes </a:t>
            </a:r>
            <a:r>
              <a:rPr lang="en-AU" sz="3600" i="1" dirty="0" smtClean="0">
                <a:latin typeface="Times New Roman" pitchFamily="18" charset="0"/>
                <a:cs typeface="Times New Roman" pitchFamily="18" charset="0"/>
              </a:rPr>
              <a:t>Safety Assessments Principles for Nuclear Facilities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(first published in 1979 and its current edition 2014) has to regulate the safety standards of 37 nuclear sites in  England; Scotland regulatory authority is independent, and Wales is ‘in communication.’</a:t>
            </a: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8671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 smtClean="0">
                <a:latin typeface="Times New Roman" pitchFamily="18" charset="0"/>
                <a:cs typeface="Times New Roman" pitchFamily="18" charset="0"/>
              </a:rPr>
              <a:t>Safety Assessment Principal (SAP) 50</a:t>
            </a: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Protection must be optimised to provide the highest level of safety that is </a:t>
            </a:r>
            <a:r>
              <a:rPr lang="en-AU" sz="3600" u="sng" dirty="0" smtClean="0">
                <a:latin typeface="Times New Roman" pitchFamily="18" charset="0"/>
                <a:cs typeface="Times New Roman" pitchFamily="18" charset="0"/>
              </a:rPr>
              <a:t>reasonably practicable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Dutyholders must </a:t>
            </a:r>
            <a:r>
              <a:rPr lang="en-AU" sz="3600" u="sng" dirty="0" smtClean="0">
                <a:latin typeface="Times New Roman" pitchFamily="18" charset="0"/>
                <a:cs typeface="Times New Roman" pitchFamily="18" charset="0"/>
              </a:rPr>
              <a:t>demonstrate effective understanding 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and control of the hazards posed by a site or facility through a comprehensive and systematic process of safety assessment.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Uranium 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tailings contain over a dozen radioactive nuclides, which are the primary hazard posed by the tailings. The most important of these 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are thorium-230, radium-226, radon -222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radon gas) and the daughter isotopes of radon decay, 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including polonium-210.</a:t>
            </a: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EPA estimate of risk based on uranium tailings deposits 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existing in 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the United States in 1983 gave the figure of 500 lung cancer deaths per century if no countermeasures are taken. 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(Wikipedia accessed 21/08/16)</a:t>
            </a:r>
          </a:p>
          <a:p>
            <a:endParaRPr lang="en-A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2880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The Australian Department</a:t>
            </a:r>
            <a:r>
              <a:rPr lang="en-AU" sz="3600" baseline="0" dirty="0" smtClean="0">
                <a:latin typeface="Times New Roman" pitchFamily="18" charset="0"/>
                <a:cs typeface="Times New Roman" pitchFamily="18" charset="0"/>
              </a:rPr>
              <a:t> of Industry, Innovation and Science commissioned a report from its Independent Advisory Panel (IAP) to advise on the selection of 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AU" sz="3600" baseline="0" dirty="0" smtClean="0">
                <a:latin typeface="Times New Roman" pitchFamily="18" charset="0"/>
                <a:cs typeface="Times New Roman" pitchFamily="18" charset="0"/>
              </a:rPr>
              <a:t>National Radioactive Waste Management Facility in Australia. </a:t>
            </a: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baseline="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A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n its Summary Report, the IAP wrote:</a:t>
            </a: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“In responding to these concerns (‘many of those opposed) …..were entrenched in their views of not moving forward’. </a:t>
            </a: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It was also evident that from the consultations that there were a range of common concerns across all communities. </a:t>
            </a: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These concerns include the fear that a proposed facility (there were 6 sites nominated) impact </a:t>
            </a:r>
            <a:r>
              <a:rPr lang="en-AU" sz="3600" u="sng" dirty="0" smtClean="0">
                <a:latin typeface="Times New Roman" pitchFamily="18" charset="0"/>
                <a:cs typeface="Times New Roman" pitchFamily="18" charset="0"/>
              </a:rPr>
              <a:t>tourism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3600" u="sng" dirty="0" smtClean="0">
                <a:latin typeface="Times New Roman" pitchFamily="18" charset="0"/>
                <a:cs typeface="Times New Roman" pitchFamily="18" charset="0"/>
              </a:rPr>
              <a:t>agricultural reputations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AU" sz="3600" u="sng" dirty="0" smtClean="0">
                <a:latin typeface="Times New Roman" pitchFamily="18" charset="0"/>
                <a:cs typeface="Times New Roman" pitchFamily="18" charset="0"/>
              </a:rPr>
              <a:t>property values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A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3 of the Report is ‘Further processing and manufacturing (from Radioactive Ores)’: “…many of these materials are already used and safely managed in Australia. </a:t>
            </a:r>
            <a:r>
              <a:rPr lang="en-AU" sz="3600" u="sng" dirty="0">
                <a:latin typeface="Times New Roman" pitchFamily="18" charset="0"/>
                <a:cs typeface="Times New Roman" pitchFamily="18" charset="0"/>
              </a:rPr>
              <a:t>Some risks would require new regulatory frameworks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.” (p. xiv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defRPr/>
            </a:pPr>
            <a:endParaRPr lang="en-A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“Recommendation 25. There is </a:t>
            </a:r>
            <a:r>
              <a:rPr lang="en-AU" sz="3600" u="sng" dirty="0">
                <a:latin typeface="Times New Roman" pitchFamily="18" charset="0"/>
                <a:cs typeface="Times New Roman" pitchFamily="18" charset="0"/>
              </a:rPr>
              <a:t>no technical impediment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 to providing conversion, enrichment to fuel fabrication services in Australia:” (p 31)</a:t>
            </a:r>
          </a:p>
          <a:p>
            <a:pPr>
              <a:defRPr/>
            </a:pPr>
            <a:endParaRPr lang="en-AU" sz="3600" dirty="0">
              <a:latin typeface="Times New Roman" pitchFamily="18" charset="0"/>
              <a:cs typeface="Times New Roman" pitchFamily="18" charset="0"/>
            </a:endParaRPr>
          </a:p>
          <a:p>
            <a:endParaRPr lang="en-A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868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3600" i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i="0" dirty="0" smtClean="0">
                <a:latin typeface="Times New Roman" pitchFamily="18" charset="0"/>
                <a:cs typeface="Times New Roman" pitchFamily="18" charset="0"/>
              </a:rPr>
              <a:t>Professor Mark Diesendorf, Interdisciplinary Environment Studies, UNSW, in </a:t>
            </a:r>
            <a:r>
              <a:rPr lang="en-AU" sz="3600" i="1" dirty="0" smtClean="0">
                <a:latin typeface="Times New Roman" pitchFamily="18" charset="0"/>
                <a:cs typeface="Times New Roman" pitchFamily="18" charset="0"/>
              </a:rPr>
              <a:t>Energy Research and Social Sciences,</a:t>
            </a:r>
            <a:r>
              <a:rPr lang="en-AU" sz="3600" i="0" dirty="0" smtClean="0">
                <a:latin typeface="Times New Roman" pitchFamily="18" charset="0"/>
                <a:cs typeface="Times New Roman" pitchFamily="18" charset="0"/>
              </a:rPr>
              <a:t> July 2016, writes:</a:t>
            </a:r>
          </a:p>
          <a:p>
            <a:r>
              <a:rPr lang="en-AU" sz="3600" i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AU" sz="3600" i="0" dirty="0" smtClean="0">
                <a:latin typeface="Times New Roman" pitchFamily="18" charset="0"/>
                <a:cs typeface="Times New Roman" pitchFamily="18" charset="0"/>
              </a:rPr>
              <a:t>In its Final Report, issued 6 May 2016, it acknowledges that nuclear power would not be commercially viable</a:t>
            </a:r>
            <a:r>
              <a:rPr lang="en-AU" sz="3600" i="0" baseline="0" dirty="0" smtClean="0">
                <a:latin typeface="Times New Roman" pitchFamily="18" charset="0"/>
                <a:cs typeface="Times New Roman" pitchFamily="18" charset="0"/>
              </a:rPr>
              <a:t> in South Australia in the foreseeable future.”</a:t>
            </a:r>
            <a:endParaRPr lang="en-AU" sz="3600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He continues-</a:t>
            </a: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“However, it recommends that ‘the South Australian Government establish used nuclear fuel and intermediate level waste storage disposal facilities in  South Australia.’ </a:t>
            </a: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This is a business proposition to store a large fraction of global nuclear wastes, providing interim above-ground storage followed by permanent underground storage in South Australia.” </a:t>
            </a:r>
            <a:endParaRPr lang="en-A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20688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In March 2015, the Premier of South Australia said </a:t>
            </a:r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The process has been informed by a mostly mature debate within the community…The terms of for the commission were shaped by extensive consultation thorough a four-week period, with more than 1,000 submissions received from the community. </a:t>
            </a:r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Today 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is a significant moment in our state’s history. </a:t>
            </a:r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0010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And further:</a:t>
            </a: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“The present critical evaluation of the scheme finds that the Royal</a:t>
            </a:r>
            <a:r>
              <a:rPr lang="en-AU" sz="3600" baseline="0" dirty="0" smtClean="0">
                <a:latin typeface="Times New Roman" pitchFamily="18" charset="0"/>
                <a:cs typeface="Times New Roman" pitchFamily="18" charset="0"/>
              </a:rPr>
              <a:t> Commission's economic analysis is based on many unsubstantial assumptions. Furthermore, the scheme is financially risky for both the taxpayers and the customers </a:t>
            </a:r>
          </a:p>
          <a:p>
            <a:endParaRPr lang="en-AU" sz="36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u="sng" baseline="0" dirty="0" smtClean="0">
                <a:latin typeface="Times New Roman" pitchFamily="18" charset="0"/>
                <a:cs typeface="Times New Roman" pitchFamily="18" charset="0"/>
              </a:rPr>
              <a:t>and has a questionable (environmental) ethical basis.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A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0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Chapter 10: 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Recommendations and 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Next Steps contains the major ethical environmental health threat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A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“The expansion of uranium mining in South Australia will provide additional benefits to the state. </a:t>
            </a:r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AU" sz="3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AU" sz="3600" u="sng" dirty="0" smtClean="0">
                <a:latin typeface="Times New Roman" pitchFamily="18" charset="0"/>
                <a:cs typeface="Times New Roman" pitchFamily="18" charset="0"/>
              </a:rPr>
              <a:t>Simplifying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the existing regulatory approvals process, and enhancing the further integration and public availability of geophysical data, would help to realise these benefits.” (p 170).</a:t>
            </a:r>
          </a:p>
          <a:p>
            <a:endParaRPr lang="en-A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3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i="1" dirty="0" smtClean="0">
                <a:latin typeface="Times New Roman" pitchFamily="18" charset="0"/>
                <a:cs typeface="Times New Roman" pitchFamily="18" charset="0"/>
              </a:rPr>
              <a:t>Weasel </a:t>
            </a:r>
            <a:r>
              <a:rPr lang="en-AU" sz="3600" i="1" dirty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 are sometimes a form of </a:t>
            </a:r>
            <a:r>
              <a:rPr lang="en-AU" sz="3600" i="1" dirty="0" smtClean="0">
                <a:latin typeface="Times New Roman" pitchFamily="18" charset="0"/>
                <a:cs typeface="Times New Roman" pitchFamily="18" charset="0"/>
              </a:rPr>
              <a:t>argument from authority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AU" sz="3600" i="1" dirty="0" smtClean="0">
                <a:latin typeface="Times New Roman" pitchFamily="18" charset="0"/>
                <a:cs typeface="Times New Roman" pitchFamily="18" charset="0"/>
              </a:rPr>
              <a:t>argument from popular opinion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which many people believe are logical fallacies. Weasel words are widely considered to be a sign of intellectual laziness. </a:t>
            </a:r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people use weasel words a lot without realizing it, even when they are writing an article on weasel words. This problem is believed by many to be 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widespread.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00174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Examples from the radioactive and hazardous wastes producing  industries:</a:t>
            </a:r>
          </a:p>
          <a:p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	Relatively</a:t>
            </a:r>
          </a:p>
          <a:p>
            <a:pPr lvl="1"/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	Reasonable</a:t>
            </a:r>
          </a:p>
          <a:p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	Tolerable</a:t>
            </a:r>
          </a:p>
          <a:p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	Strongly regulated</a:t>
            </a:r>
          </a:p>
          <a:p>
            <a:pPr lvl="1"/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	Safely managed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0010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 dirty="0" smtClean="0">
                <a:latin typeface="Times New Roman" pitchFamily="18" charset="0"/>
                <a:cs typeface="Times New Roman" pitchFamily="18" charset="0"/>
              </a:rPr>
              <a:t>A wondrous example:</a:t>
            </a:r>
          </a:p>
          <a:p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“In contrast to radioactive waste, deep geological disposal for some especially hazardous long lived wastes has already been successfully achieved in some countries.” (Radioactive Waste in Perspective, Nuclear Energy Agency, OECD)</a:t>
            </a:r>
            <a:endParaRPr lang="en-A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470" y="16430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If I have offended, pray pardon; I did but speak openly.</a:t>
            </a:r>
          </a:p>
          <a:p>
            <a:endParaRPr lang="en-A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AU" sz="4000" b="1" dirty="0" smtClean="0">
                <a:latin typeface="Bookman Old Style" pitchFamily="18" charset="0"/>
                <a:cs typeface="Times New Roman" pitchFamily="18" charset="0"/>
              </a:rPr>
              <a:t>Thank you</a:t>
            </a:r>
          </a:p>
          <a:p>
            <a:endParaRPr lang="en-A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A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AU" sz="4000" i="1" dirty="0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AU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A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5729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He continued=</a:t>
            </a: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“The royal commission will provide a thorough investigation of the nuclear fuel cycle and its feasibility in South Australia. </a:t>
            </a: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This is an opportunity for our state to maturely and rationally consider </a:t>
            </a:r>
            <a:r>
              <a:rPr lang="en-AU" sz="3600" u="sng" dirty="0" smtClean="0">
                <a:latin typeface="Times New Roman" pitchFamily="18" charset="0"/>
                <a:cs typeface="Times New Roman" pitchFamily="18" charset="0"/>
              </a:rPr>
              <a:t>economic opportunities 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that have the power to shape our future.” 				</a:t>
            </a:r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(Hansard 15 March 2015, 14.05)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A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068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 smtClean="0">
                <a:latin typeface="Times New Roman" pitchFamily="18" charset="0"/>
                <a:cs typeface="Times New Roman" pitchFamily="18" charset="0"/>
              </a:rPr>
              <a:t>Terms of Reference</a:t>
            </a: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“In inquiring into the risks and opportunities associated with </a:t>
            </a: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Exploration, Extraction and Milling, </a:t>
            </a: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Further Processing and Manufacture,</a:t>
            </a: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Electricity Generation, </a:t>
            </a: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Management, Storage and Disposal, </a:t>
            </a: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2869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consideration should be given, as appropriate, to the future impact on the South Australian</a:t>
            </a: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AU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. economy (including the potential for the development of related sections and adverse impact on other sections);</a:t>
            </a: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AU" sz="3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AU" sz="3600" u="sng" dirty="0" smtClean="0">
                <a:latin typeface="Times New Roman" pitchFamily="18" charset="0"/>
                <a:cs typeface="Times New Roman" pitchFamily="18" charset="0"/>
              </a:rPr>
              <a:t>environment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(including considering lessons learned from past South Australian extractions, milling and processing practices); and</a:t>
            </a: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AU" sz="3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. community (incorporating regional, remote and Aboriginal communities) including  </a:t>
            </a:r>
            <a:r>
              <a:rPr lang="en-AU" sz="3600" u="sng" dirty="0" smtClean="0">
                <a:latin typeface="Times New Roman" pitchFamily="18" charset="0"/>
                <a:cs typeface="Times New Roman" pitchFamily="18" charset="0"/>
              </a:rPr>
              <a:t>potential impacts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 on health and safety”.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2 of the Report deals with the exploration and mining of radioactive waste: “the South Australian Government pursue the </a:t>
            </a:r>
            <a:r>
              <a:rPr lang="en-AU" sz="3600" u="sng" dirty="0">
                <a:latin typeface="Times New Roman" pitchFamily="18" charset="0"/>
                <a:cs typeface="Times New Roman" pitchFamily="18" charset="0"/>
              </a:rPr>
              <a:t>simplification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 of state and federal mining approval requirements for radioactive ores, to deliver a single assessment and approval process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.…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to ensure the full costs of decommissioning and remediation with respect to radioactive ore mining projects </a:t>
            </a:r>
            <a:r>
              <a:rPr lang="en-AU" sz="3600" u="sng" dirty="0">
                <a:latin typeface="Times New Roman" pitchFamily="18" charset="0"/>
                <a:cs typeface="Times New Roman" pitchFamily="18" charset="0"/>
              </a:rPr>
              <a:t>are secured in advance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 from miners through associated guarantees.” 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p. xiv).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4704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of 2013, the ageing Ranger mine and has incurred financial losses in recent years, as a result of the continuing market slump which has followed the 2011 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Fukushima nuclear disaster. </a:t>
            </a:r>
          </a:p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management and waste management continue to be controversial issues.  </a:t>
            </a:r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			(</a:t>
            </a:r>
            <a:r>
              <a:rPr lang="en-AU" sz="3200" dirty="0">
                <a:latin typeface="Times New Roman" pitchFamily="18" charset="0"/>
                <a:cs typeface="Times New Roman" pitchFamily="18" charset="0"/>
              </a:rPr>
              <a:t>Wikipedia accessed 21/08/16)</a:t>
            </a:r>
          </a:p>
          <a:p>
            <a:endParaRPr lang="en-A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291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“Mining and mining activities for all minerals pose risks to human health and the 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environment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, which </a:t>
            </a:r>
            <a:r>
              <a:rPr lang="en-AU" sz="3600" u="sng" dirty="0">
                <a:latin typeface="Times New Roman" pitchFamily="18" charset="0"/>
                <a:cs typeface="Times New Roman" pitchFamily="18" charset="0"/>
              </a:rPr>
              <a:t>need to be managed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AU" sz="3600" dirty="0">
                <a:latin typeface="Times New Roman" pitchFamily="18" charset="0"/>
                <a:cs typeface="Times New Roman" pitchFamily="18" charset="0"/>
              </a:rPr>
              <a:t>expanded, uranium mining and milling activities in South Australia would create similar risks to those arising from current uranium mining activities.” (p. 9)</a:t>
            </a:r>
          </a:p>
          <a:p>
            <a:endParaRPr lang="en-A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903649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In 2014, the OECD Nuclear Energy Agency published a 140 page report, </a:t>
            </a:r>
            <a:r>
              <a:rPr lang="en-AU" sz="3600" i="1" dirty="0" smtClean="0">
                <a:latin typeface="Times New Roman" pitchFamily="18" charset="0"/>
                <a:cs typeface="Times New Roman" pitchFamily="18" charset="0"/>
              </a:rPr>
              <a:t>Managing Environmental and Health Impacts of Uranium Mining</a:t>
            </a:r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AU" sz="3600" dirty="0" smtClean="0">
                <a:latin typeface="Times New Roman" pitchFamily="18" charset="0"/>
                <a:cs typeface="Times New Roman" pitchFamily="18" charset="0"/>
              </a:rPr>
              <a:t>“Uranium mining</a:t>
            </a:r>
            <a:r>
              <a:rPr lang="en-AU" sz="3600" baseline="0" dirty="0" smtClean="0">
                <a:latin typeface="Times New Roman" pitchFamily="18" charset="0"/>
                <a:cs typeface="Times New Roman" pitchFamily="18" charset="0"/>
              </a:rPr>
              <a:t> and milling has evolved significantly over the years. By comparing currently leading approaches with outdated practices, this report demonstrates how uranium mining can be conducted in a way that protects workers, the public and the environment. </a:t>
            </a:r>
          </a:p>
          <a:p>
            <a:endParaRPr lang="en-AU" sz="3600" baseline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AU" sz="3600" baseline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A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1103</Words>
  <Application>Microsoft Office PowerPoint</Application>
  <PresentationFormat>On-screen Show (4:3)</PresentationFormat>
  <Paragraphs>113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</dc:creator>
  <cp:lastModifiedBy>Peter</cp:lastModifiedBy>
  <cp:revision>90</cp:revision>
  <dcterms:created xsi:type="dcterms:W3CDTF">2016-08-23T01:14:31Z</dcterms:created>
  <dcterms:modified xsi:type="dcterms:W3CDTF">2016-08-30T04:58:02Z</dcterms:modified>
</cp:coreProperties>
</file>